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64" r:id="rId1"/>
  </p:sldMasterIdLst>
  <p:notesMasterIdLst>
    <p:notesMasterId r:id="rId3"/>
  </p:notesMasterIdLst>
  <p:sldIdLst>
    <p:sldId id="257" r:id="rId2"/>
  </p:sldIdLst>
  <p:sldSz cx="13076238" cy="109728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207"/>
    <p:restoredTop sz="94607"/>
  </p:normalViewPr>
  <p:slideViewPr>
    <p:cSldViewPr snapToGrid="0" snapToObjects="1">
      <p:cViewPr varScale="1">
        <p:scale>
          <a:sx n="74" d="100"/>
          <a:sy n="74" d="100"/>
        </p:scale>
        <p:origin x="2216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A348B4-9975-524C-BE6E-E74FD2A3F22C}" type="datetimeFigureOut">
              <a:rPr lang="en-US" smtClean="0"/>
              <a:t>7/8/22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590675" y="1143000"/>
            <a:ext cx="36766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170446-59DF-E547-AD83-C08F6D85CE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2854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590675" y="1143000"/>
            <a:ext cx="367665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170446-59DF-E547-AD83-C08F6D85CE5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9627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80718" y="1795781"/>
            <a:ext cx="11114802" cy="3820160"/>
          </a:xfrm>
        </p:spPr>
        <p:txBody>
          <a:bodyPr anchor="b"/>
          <a:lstStyle>
            <a:lvl1pPr algn="ctr">
              <a:defRPr sz="85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34530" y="5763261"/>
            <a:ext cx="9807179" cy="2649219"/>
          </a:xfrm>
        </p:spPr>
        <p:txBody>
          <a:bodyPr/>
          <a:lstStyle>
            <a:lvl1pPr marL="0" indent="0" algn="ctr">
              <a:buNone/>
              <a:defRPr sz="3432"/>
            </a:lvl1pPr>
            <a:lvl2pPr marL="653796" indent="0" algn="ctr">
              <a:buNone/>
              <a:defRPr sz="2860"/>
            </a:lvl2pPr>
            <a:lvl3pPr marL="1307592" indent="0" algn="ctr">
              <a:buNone/>
              <a:defRPr sz="2574"/>
            </a:lvl3pPr>
            <a:lvl4pPr marL="1961388" indent="0" algn="ctr">
              <a:buNone/>
              <a:defRPr sz="2288"/>
            </a:lvl4pPr>
            <a:lvl5pPr marL="2615184" indent="0" algn="ctr">
              <a:buNone/>
              <a:defRPr sz="2288"/>
            </a:lvl5pPr>
            <a:lvl6pPr marL="3268980" indent="0" algn="ctr">
              <a:buNone/>
              <a:defRPr sz="2288"/>
            </a:lvl6pPr>
            <a:lvl7pPr marL="3922776" indent="0" algn="ctr">
              <a:buNone/>
              <a:defRPr sz="2288"/>
            </a:lvl7pPr>
            <a:lvl8pPr marL="4576572" indent="0" algn="ctr">
              <a:buNone/>
              <a:defRPr sz="2288"/>
            </a:lvl8pPr>
            <a:lvl9pPr marL="5230368" indent="0" algn="ctr">
              <a:buNone/>
              <a:defRPr sz="2288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2431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6778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357683" y="584200"/>
            <a:ext cx="2819564" cy="929894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98992" y="584200"/>
            <a:ext cx="8295238" cy="929894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4240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4226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2182" y="2735583"/>
            <a:ext cx="11278255" cy="4564379"/>
          </a:xfrm>
        </p:spPr>
        <p:txBody>
          <a:bodyPr anchor="b"/>
          <a:lstStyle>
            <a:lvl1pPr>
              <a:defRPr sz="85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92182" y="7343143"/>
            <a:ext cx="11278255" cy="2400299"/>
          </a:xfrm>
        </p:spPr>
        <p:txBody>
          <a:bodyPr/>
          <a:lstStyle>
            <a:lvl1pPr marL="0" indent="0">
              <a:buNone/>
              <a:defRPr sz="3432">
                <a:solidFill>
                  <a:schemeClr val="tx1"/>
                </a:solidFill>
              </a:defRPr>
            </a:lvl1pPr>
            <a:lvl2pPr marL="653796" indent="0">
              <a:buNone/>
              <a:defRPr sz="2860">
                <a:solidFill>
                  <a:schemeClr val="tx1">
                    <a:tint val="75000"/>
                  </a:schemeClr>
                </a:solidFill>
              </a:defRPr>
            </a:lvl2pPr>
            <a:lvl3pPr marL="1307592" indent="0">
              <a:buNone/>
              <a:defRPr sz="2574">
                <a:solidFill>
                  <a:schemeClr val="tx1">
                    <a:tint val="75000"/>
                  </a:schemeClr>
                </a:solidFill>
              </a:defRPr>
            </a:lvl3pPr>
            <a:lvl4pPr marL="1961388" indent="0">
              <a:buNone/>
              <a:defRPr sz="2288">
                <a:solidFill>
                  <a:schemeClr val="tx1">
                    <a:tint val="75000"/>
                  </a:schemeClr>
                </a:solidFill>
              </a:defRPr>
            </a:lvl4pPr>
            <a:lvl5pPr marL="2615184" indent="0">
              <a:buNone/>
              <a:defRPr sz="2288">
                <a:solidFill>
                  <a:schemeClr val="tx1">
                    <a:tint val="75000"/>
                  </a:schemeClr>
                </a:solidFill>
              </a:defRPr>
            </a:lvl5pPr>
            <a:lvl6pPr marL="3268980" indent="0">
              <a:buNone/>
              <a:defRPr sz="2288">
                <a:solidFill>
                  <a:schemeClr val="tx1">
                    <a:tint val="75000"/>
                  </a:schemeClr>
                </a:solidFill>
              </a:defRPr>
            </a:lvl6pPr>
            <a:lvl7pPr marL="3922776" indent="0">
              <a:buNone/>
              <a:defRPr sz="2288">
                <a:solidFill>
                  <a:schemeClr val="tx1">
                    <a:tint val="75000"/>
                  </a:schemeClr>
                </a:solidFill>
              </a:defRPr>
            </a:lvl7pPr>
            <a:lvl8pPr marL="4576572" indent="0">
              <a:buNone/>
              <a:defRPr sz="2288">
                <a:solidFill>
                  <a:schemeClr val="tx1">
                    <a:tint val="75000"/>
                  </a:schemeClr>
                </a:solidFill>
              </a:defRPr>
            </a:lvl8pPr>
            <a:lvl9pPr marL="5230368" indent="0">
              <a:buNone/>
              <a:defRPr sz="228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42020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98991" y="2921000"/>
            <a:ext cx="5557401" cy="696214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19846" y="2921000"/>
            <a:ext cx="5557401" cy="696214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70301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695" y="584202"/>
            <a:ext cx="11278255" cy="212090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00696" y="2689861"/>
            <a:ext cx="5531861" cy="1318259"/>
          </a:xfrm>
        </p:spPr>
        <p:txBody>
          <a:bodyPr anchor="b"/>
          <a:lstStyle>
            <a:lvl1pPr marL="0" indent="0">
              <a:buNone/>
              <a:defRPr sz="3432" b="1"/>
            </a:lvl1pPr>
            <a:lvl2pPr marL="653796" indent="0">
              <a:buNone/>
              <a:defRPr sz="2860" b="1"/>
            </a:lvl2pPr>
            <a:lvl3pPr marL="1307592" indent="0">
              <a:buNone/>
              <a:defRPr sz="2574" b="1"/>
            </a:lvl3pPr>
            <a:lvl4pPr marL="1961388" indent="0">
              <a:buNone/>
              <a:defRPr sz="2288" b="1"/>
            </a:lvl4pPr>
            <a:lvl5pPr marL="2615184" indent="0">
              <a:buNone/>
              <a:defRPr sz="2288" b="1"/>
            </a:lvl5pPr>
            <a:lvl6pPr marL="3268980" indent="0">
              <a:buNone/>
              <a:defRPr sz="2288" b="1"/>
            </a:lvl6pPr>
            <a:lvl7pPr marL="3922776" indent="0">
              <a:buNone/>
              <a:defRPr sz="2288" b="1"/>
            </a:lvl7pPr>
            <a:lvl8pPr marL="4576572" indent="0">
              <a:buNone/>
              <a:defRPr sz="2288" b="1"/>
            </a:lvl8pPr>
            <a:lvl9pPr marL="5230368" indent="0">
              <a:buNone/>
              <a:defRPr sz="228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00696" y="4008120"/>
            <a:ext cx="5531861" cy="589534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19846" y="2689861"/>
            <a:ext cx="5559104" cy="1318259"/>
          </a:xfrm>
        </p:spPr>
        <p:txBody>
          <a:bodyPr anchor="b"/>
          <a:lstStyle>
            <a:lvl1pPr marL="0" indent="0">
              <a:buNone/>
              <a:defRPr sz="3432" b="1"/>
            </a:lvl1pPr>
            <a:lvl2pPr marL="653796" indent="0">
              <a:buNone/>
              <a:defRPr sz="2860" b="1"/>
            </a:lvl2pPr>
            <a:lvl3pPr marL="1307592" indent="0">
              <a:buNone/>
              <a:defRPr sz="2574" b="1"/>
            </a:lvl3pPr>
            <a:lvl4pPr marL="1961388" indent="0">
              <a:buNone/>
              <a:defRPr sz="2288" b="1"/>
            </a:lvl4pPr>
            <a:lvl5pPr marL="2615184" indent="0">
              <a:buNone/>
              <a:defRPr sz="2288" b="1"/>
            </a:lvl5pPr>
            <a:lvl6pPr marL="3268980" indent="0">
              <a:buNone/>
              <a:defRPr sz="2288" b="1"/>
            </a:lvl6pPr>
            <a:lvl7pPr marL="3922776" indent="0">
              <a:buNone/>
              <a:defRPr sz="2288" b="1"/>
            </a:lvl7pPr>
            <a:lvl8pPr marL="4576572" indent="0">
              <a:buNone/>
              <a:defRPr sz="2288" b="1"/>
            </a:lvl8pPr>
            <a:lvl9pPr marL="5230368" indent="0">
              <a:buNone/>
              <a:defRPr sz="228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19846" y="4008120"/>
            <a:ext cx="5559104" cy="589534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19338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96499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0891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695" y="731520"/>
            <a:ext cx="4217427" cy="2560320"/>
          </a:xfrm>
        </p:spPr>
        <p:txBody>
          <a:bodyPr anchor="b"/>
          <a:lstStyle>
            <a:lvl1pPr>
              <a:defRPr sz="4576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559105" y="1579882"/>
            <a:ext cx="6619845" cy="7797800"/>
          </a:xfrm>
        </p:spPr>
        <p:txBody>
          <a:bodyPr/>
          <a:lstStyle>
            <a:lvl1pPr>
              <a:defRPr sz="4576"/>
            </a:lvl1pPr>
            <a:lvl2pPr>
              <a:defRPr sz="4004"/>
            </a:lvl2pPr>
            <a:lvl3pPr>
              <a:defRPr sz="3432"/>
            </a:lvl3pPr>
            <a:lvl4pPr>
              <a:defRPr sz="2860"/>
            </a:lvl4pPr>
            <a:lvl5pPr>
              <a:defRPr sz="2860"/>
            </a:lvl5pPr>
            <a:lvl6pPr>
              <a:defRPr sz="2860"/>
            </a:lvl6pPr>
            <a:lvl7pPr>
              <a:defRPr sz="2860"/>
            </a:lvl7pPr>
            <a:lvl8pPr>
              <a:defRPr sz="2860"/>
            </a:lvl8pPr>
            <a:lvl9pPr>
              <a:defRPr sz="286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0695" y="3291840"/>
            <a:ext cx="4217427" cy="6098541"/>
          </a:xfrm>
        </p:spPr>
        <p:txBody>
          <a:bodyPr/>
          <a:lstStyle>
            <a:lvl1pPr marL="0" indent="0">
              <a:buNone/>
              <a:defRPr sz="2288"/>
            </a:lvl1pPr>
            <a:lvl2pPr marL="653796" indent="0">
              <a:buNone/>
              <a:defRPr sz="2002"/>
            </a:lvl2pPr>
            <a:lvl3pPr marL="1307592" indent="0">
              <a:buNone/>
              <a:defRPr sz="1716"/>
            </a:lvl3pPr>
            <a:lvl4pPr marL="1961388" indent="0">
              <a:buNone/>
              <a:defRPr sz="1430"/>
            </a:lvl4pPr>
            <a:lvl5pPr marL="2615184" indent="0">
              <a:buNone/>
              <a:defRPr sz="1430"/>
            </a:lvl5pPr>
            <a:lvl6pPr marL="3268980" indent="0">
              <a:buNone/>
              <a:defRPr sz="1430"/>
            </a:lvl6pPr>
            <a:lvl7pPr marL="3922776" indent="0">
              <a:buNone/>
              <a:defRPr sz="1430"/>
            </a:lvl7pPr>
            <a:lvl8pPr marL="4576572" indent="0">
              <a:buNone/>
              <a:defRPr sz="1430"/>
            </a:lvl8pPr>
            <a:lvl9pPr marL="5230368" indent="0">
              <a:buNone/>
              <a:defRPr sz="143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8714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695" y="731520"/>
            <a:ext cx="4217427" cy="2560320"/>
          </a:xfrm>
        </p:spPr>
        <p:txBody>
          <a:bodyPr anchor="b"/>
          <a:lstStyle>
            <a:lvl1pPr>
              <a:defRPr sz="4576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59105" y="1579882"/>
            <a:ext cx="6619845" cy="7797800"/>
          </a:xfrm>
        </p:spPr>
        <p:txBody>
          <a:bodyPr anchor="t"/>
          <a:lstStyle>
            <a:lvl1pPr marL="0" indent="0">
              <a:buNone/>
              <a:defRPr sz="4576"/>
            </a:lvl1pPr>
            <a:lvl2pPr marL="653796" indent="0">
              <a:buNone/>
              <a:defRPr sz="4004"/>
            </a:lvl2pPr>
            <a:lvl3pPr marL="1307592" indent="0">
              <a:buNone/>
              <a:defRPr sz="3432"/>
            </a:lvl3pPr>
            <a:lvl4pPr marL="1961388" indent="0">
              <a:buNone/>
              <a:defRPr sz="2860"/>
            </a:lvl4pPr>
            <a:lvl5pPr marL="2615184" indent="0">
              <a:buNone/>
              <a:defRPr sz="2860"/>
            </a:lvl5pPr>
            <a:lvl6pPr marL="3268980" indent="0">
              <a:buNone/>
              <a:defRPr sz="2860"/>
            </a:lvl6pPr>
            <a:lvl7pPr marL="3922776" indent="0">
              <a:buNone/>
              <a:defRPr sz="2860"/>
            </a:lvl7pPr>
            <a:lvl8pPr marL="4576572" indent="0">
              <a:buNone/>
              <a:defRPr sz="2860"/>
            </a:lvl8pPr>
            <a:lvl9pPr marL="5230368" indent="0">
              <a:buNone/>
              <a:defRPr sz="286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0695" y="3291840"/>
            <a:ext cx="4217427" cy="6098541"/>
          </a:xfrm>
        </p:spPr>
        <p:txBody>
          <a:bodyPr/>
          <a:lstStyle>
            <a:lvl1pPr marL="0" indent="0">
              <a:buNone/>
              <a:defRPr sz="2288"/>
            </a:lvl1pPr>
            <a:lvl2pPr marL="653796" indent="0">
              <a:buNone/>
              <a:defRPr sz="2002"/>
            </a:lvl2pPr>
            <a:lvl3pPr marL="1307592" indent="0">
              <a:buNone/>
              <a:defRPr sz="1716"/>
            </a:lvl3pPr>
            <a:lvl4pPr marL="1961388" indent="0">
              <a:buNone/>
              <a:defRPr sz="1430"/>
            </a:lvl4pPr>
            <a:lvl5pPr marL="2615184" indent="0">
              <a:buNone/>
              <a:defRPr sz="1430"/>
            </a:lvl5pPr>
            <a:lvl6pPr marL="3268980" indent="0">
              <a:buNone/>
              <a:defRPr sz="1430"/>
            </a:lvl6pPr>
            <a:lvl7pPr marL="3922776" indent="0">
              <a:buNone/>
              <a:defRPr sz="1430"/>
            </a:lvl7pPr>
            <a:lvl8pPr marL="4576572" indent="0">
              <a:buNone/>
              <a:defRPr sz="1430"/>
            </a:lvl8pPr>
            <a:lvl9pPr marL="5230368" indent="0">
              <a:buNone/>
              <a:defRPr sz="143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43501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8992" y="584202"/>
            <a:ext cx="11278255" cy="21209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98992" y="2921000"/>
            <a:ext cx="11278255" cy="69621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98991" y="10170162"/>
            <a:ext cx="2942154" cy="584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1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7/8/22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331504" y="10170162"/>
            <a:ext cx="4413230" cy="584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1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235093" y="10170162"/>
            <a:ext cx="2942154" cy="584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1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41387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5" r:id="rId1"/>
    <p:sldLayoutId id="2147483866" r:id="rId2"/>
    <p:sldLayoutId id="2147483867" r:id="rId3"/>
    <p:sldLayoutId id="2147483868" r:id="rId4"/>
    <p:sldLayoutId id="2147483869" r:id="rId5"/>
    <p:sldLayoutId id="2147483870" r:id="rId6"/>
    <p:sldLayoutId id="2147483871" r:id="rId7"/>
    <p:sldLayoutId id="2147483872" r:id="rId8"/>
    <p:sldLayoutId id="2147483873" r:id="rId9"/>
    <p:sldLayoutId id="2147483874" r:id="rId10"/>
    <p:sldLayoutId id="2147483875" r:id="rId11"/>
  </p:sldLayoutIdLst>
  <p:txStyles>
    <p:titleStyle>
      <a:lvl1pPr algn="l" defTabSz="1307592" rtl="0" eaLnBrk="1" latinLnBrk="0" hangingPunct="1">
        <a:lnSpc>
          <a:spcPct val="90000"/>
        </a:lnSpc>
        <a:spcBef>
          <a:spcPct val="0"/>
        </a:spcBef>
        <a:buNone/>
        <a:defRPr sz="629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6898" indent="-326898" algn="l" defTabSz="1307592" rtl="0" eaLnBrk="1" latinLnBrk="0" hangingPunct="1">
        <a:lnSpc>
          <a:spcPct val="90000"/>
        </a:lnSpc>
        <a:spcBef>
          <a:spcPts val="1430"/>
        </a:spcBef>
        <a:buFont typeface="Arial" panose="020B0604020202020204" pitchFamily="34" charset="0"/>
        <a:buChar char="•"/>
        <a:defRPr sz="4004" kern="1200">
          <a:solidFill>
            <a:schemeClr val="tx1"/>
          </a:solidFill>
          <a:latin typeface="+mn-lt"/>
          <a:ea typeface="+mn-ea"/>
          <a:cs typeface="+mn-cs"/>
        </a:defRPr>
      </a:lvl1pPr>
      <a:lvl2pPr marL="980694" indent="-326898" algn="l" defTabSz="1307592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3432" kern="1200">
          <a:solidFill>
            <a:schemeClr val="tx1"/>
          </a:solidFill>
          <a:latin typeface="+mn-lt"/>
          <a:ea typeface="+mn-ea"/>
          <a:cs typeface="+mn-cs"/>
        </a:defRPr>
      </a:lvl2pPr>
      <a:lvl3pPr marL="1634490" indent="-326898" algn="l" defTabSz="1307592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860" kern="1200">
          <a:solidFill>
            <a:schemeClr val="tx1"/>
          </a:solidFill>
          <a:latin typeface="+mn-lt"/>
          <a:ea typeface="+mn-ea"/>
          <a:cs typeface="+mn-cs"/>
        </a:defRPr>
      </a:lvl3pPr>
      <a:lvl4pPr marL="2288286" indent="-326898" algn="l" defTabSz="1307592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574" kern="1200">
          <a:solidFill>
            <a:schemeClr val="tx1"/>
          </a:solidFill>
          <a:latin typeface="+mn-lt"/>
          <a:ea typeface="+mn-ea"/>
          <a:cs typeface="+mn-cs"/>
        </a:defRPr>
      </a:lvl4pPr>
      <a:lvl5pPr marL="2942082" indent="-326898" algn="l" defTabSz="1307592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574" kern="1200">
          <a:solidFill>
            <a:schemeClr val="tx1"/>
          </a:solidFill>
          <a:latin typeface="+mn-lt"/>
          <a:ea typeface="+mn-ea"/>
          <a:cs typeface="+mn-cs"/>
        </a:defRPr>
      </a:lvl5pPr>
      <a:lvl6pPr marL="3595878" indent="-326898" algn="l" defTabSz="1307592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574" kern="1200">
          <a:solidFill>
            <a:schemeClr val="tx1"/>
          </a:solidFill>
          <a:latin typeface="+mn-lt"/>
          <a:ea typeface="+mn-ea"/>
          <a:cs typeface="+mn-cs"/>
        </a:defRPr>
      </a:lvl6pPr>
      <a:lvl7pPr marL="4249674" indent="-326898" algn="l" defTabSz="1307592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574" kern="1200">
          <a:solidFill>
            <a:schemeClr val="tx1"/>
          </a:solidFill>
          <a:latin typeface="+mn-lt"/>
          <a:ea typeface="+mn-ea"/>
          <a:cs typeface="+mn-cs"/>
        </a:defRPr>
      </a:lvl7pPr>
      <a:lvl8pPr marL="4903470" indent="-326898" algn="l" defTabSz="1307592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574" kern="1200">
          <a:solidFill>
            <a:schemeClr val="tx1"/>
          </a:solidFill>
          <a:latin typeface="+mn-lt"/>
          <a:ea typeface="+mn-ea"/>
          <a:cs typeface="+mn-cs"/>
        </a:defRPr>
      </a:lvl8pPr>
      <a:lvl9pPr marL="5557266" indent="-326898" algn="l" defTabSz="1307592" rtl="0" eaLnBrk="1" latinLnBrk="0" hangingPunct="1">
        <a:lnSpc>
          <a:spcPct val="90000"/>
        </a:lnSpc>
        <a:spcBef>
          <a:spcPts val="715"/>
        </a:spcBef>
        <a:buFont typeface="Arial" panose="020B0604020202020204" pitchFamily="34" charset="0"/>
        <a:buChar char="•"/>
        <a:defRPr sz="257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07592" rtl="0" eaLnBrk="1" latinLnBrk="0" hangingPunct="1">
        <a:defRPr sz="2574" kern="1200">
          <a:solidFill>
            <a:schemeClr val="tx1"/>
          </a:solidFill>
          <a:latin typeface="+mn-lt"/>
          <a:ea typeface="+mn-ea"/>
          <a:cs typeface="+mn-cs"/>
        </a:defRPr>
      </a:lvl1pPr>
      <a:lvl2pPr marL="653796" algn="l" defTabSz="1307592" rtl="0" eaLnBrk="1" latinLnBrk="0" hangingPunct="1">
        <a:defRPr sz="2574" kern="1200">
          <a:solidFill>
            <a:schemeClr val="tx1"/>
          </a:solidFill>
          <a:latin typeface="+mn-lt"/>
          <a:ea typeface="+mn-ea"/>
          <a:cs typeface="+mn-cs"/>
        </a:defRPr>
      </a:lvl2pPr>
      <a:lvl3pPr marL="1307592" algn="l" defTabSz="1307592" rtl="0" eaLnBrk="1" latinLnBrk="0" hangingPunct="1">
        <a:defRPr sz="2574" kern="1200">
          <a:solidFill>
            <a:schemeClr val="tx1"/>
          </a:solidFill>
          <a:latin typeface="+mn-lt"/>
          <a:ea typeface="+mn-ea"/>
          <a:cs typeface="+mn-cs"/>
        </a:defRPr>
      </a:lvl3pPr>
      <a:lvl4pPr marL="1961388" algn="l" defTabSz="1307592" rtl="0" eaLnBrk="1" latinLnBrk="0" hangingPunct="1">
        <a:defRPr sz="2574" kern="1200">
          <a:solidFill>
            <a:schemeClr val="tx1"/>
          </a:solidFill>
          <a:latin typeface="+mn-lt"/>
          <a:ea typeface="+mn-ea"/>
          <a:cs typeface="+mn-cs"/>
        </a:defRPr>
      </a:lvl4pPr>
      <a:lvl5pPr marL="2615184" algn="l" defTabSz="1307592" rtl="0" eaLnBrk="1" latinLnBrk="0" hangingPunct="1">
        <a:defRPr sz="2574" kern="1200">
          <a:solidFill>
            <a:schemeClr val="tx1"/>
          </a:solidFill>
          <a:latin typeface="+mn-lt"/>
          <a:ea typeface="+mn-ea"/>
          <a:cs typeface="+mn-cs"/>
        </a:defRPr>
      </a:lvl5pPr>
      <a:lvl6pPr marL="3268980" algn="l" defTabSz="1307592" rtl="0" eaLnBrk="1" latinLnBrk="0" hangingPunct="1">
        <a:defRPr sz="2574" kern="1200">
          <a:solidFill>
            <a:schemeClr val="tx1"/>
          </a:solidFill>
          <a:latin typeface="+mn-lt"/>
          <a:ea typeface="+mn-ea"/>
          <a:cs typeface="+mn-cs"/>
        </a:defRPr>
      </a:lvl6pPr>
      <a:lvl7pPr marL="3922776" algn="l" defTabSz="1307592" rtl="0" eaLnBrk="1" latinLnBrk="0" hangingPunct="1">
        <a:defRPr sz="2574" kern="1200">
          <a:solidFill>
            <a:schemeClr val="tx1"/>
          </a:solidFill>
          <a:latin typeface="+mn-lt"/>
          <a:ea typeface="+mn-ea"/>
          <a:cs typeface="+mn-cs"/>
        </a:defRPr>
      </a:lvl7pPr>
      <a:lvl8pPr marL="4576572" algn="l" defTabSz="1307592" rtl="0" eaLnBrk="1" latinLnBrk="0" hangingPunct="1">
        <a:defRPr sz="2574" kern="1200">
          <a:solidFill>
            <a:schemeClr val="tx1"/>
          </a:solidFill>
          <a:latin typeface="+mn-lt"/>
          <a:ea typeface="+mn-ea"/>
          <a:cs typeface="+mn-cs"/>
        </a:defRPr>
      </a:lvl8pPr>
      <a:lvl9pPr marL="5230368" algn="l" defTabSz="1307592" rtl="0" eaLnBrk="1" latinLnBrk="0" hangingPunct="1">
        <a:defRPr sz="257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2456598" y="759400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GACCCCACCTTGCCTGAAGGTTGGACACGA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AACCTTAAACAAAGGAAGTC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CCGATC</a:t>
            </a:r>
          </a:p>
        </p:txBody>
      </p:sp>
      <p:sp>
        <p:nvSpPr>
          <p:cNvPr id="162" name="Triangle 161">
            <a:extLst>
              <a:ext uri="{FF2B5EF4-FFF2-40B4-BE49-F238E27FC236}">
                <a16:creationId xmlns:a16="http://schemas.microsoft.com/office/drawing/2014/main" id="{FD2A0072-F1C1-A44E-AC59-B9B53F2CC725}"/>
              </a:ext>
            </a:extLst>
          </p:cNvPr>
          <p:cNvSpPr/>
          <p:nvPr/>
        </p:nvSpPr>
        <p:spPr>
          <a:xfrm rot="10800000">
            <a:off x="9617345" y="1218033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38142CB5-39AB-584E-AC80-0A997366E5AD}"/>
              </a:ext>
            </a:extLst>
          </p:cNvPr>
          <p:cNvSpPr txBox="1"/>
          <p:nvPr/>
        </p:nvSpPr>
        <p:spPr>
          <a:xfrm>
            <a:off x="4241125" y="171668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1</a:t>
            </a:r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B983181E-D058-6743-A31A-DC1386CAFC02}"/>
              </a:ext>
            </a:extLst>
          </p:cNvPr>
          <p:cNvSpPr txBox="1"/>
          <p:nvPr/>
        </p:nvSpPr>
        <p:spPr>
          <a:xfrm>
            <a:off x="12047542" y="1049125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B1F29575-4871-5986-2B0F-72D6AE6ABDE8}"/>
              </a:ext>
            </a:extLst>
          </p:cNvPr>
          <p:cNvSpPr txBox="1"/>
          <p:nvPr/>
        </p:nvSpPr>
        <p:spPr>
          <a:xfrm>
            <a:off x="2456598" y="1316567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CTG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GGG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TGGAACGGACTTCCAACCTG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TGCTTTGGAATTTGTTTCCTTCAGACCGGCTAG</a:t>
            </a:r>
          </a:p>
        </p:txBody>
      </p:sp>
      <p:cxnSp>
        <p:nvCxnSpPr>
          <p:cNvPr id="174" name="Straight Connector 173">
            <a:extLst>
              <a:ext uri="{FF2B5EF4-FFF2-40B4-BE49-F238E27FC236}">
                <a16:creationId xmlns:a16="http://schemas.microsoft.com/office/drawing/2014/main" id="{940E3E41-416D-EF34-F1BC-4FDA3744191B}"/>
              </a:ext>
            </a:extLst>
          </p:cNvPr>
          <p:cNvCxnSpPr>
            <a:cxnSpLocks/>
          </p:cNvCxnSpPr>
          <p:nvPr/>
        </p:nvCxnSpPr>
        <p:spPr>
          <a:xfrm>
            <a:off x="1845757" y="950582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5" name="TextBox 174">
            <a:extLst>
              <a:ext uri="{FF2B5EF4-FFF2-40B4-BE49-F238E27FC236}">
                <a16:creationId xmlns:a16="http://schemas.microsoft.com/office/drawing/2014/main" id="{3AF64089-BF4B-292F-A847-CFC6C968C93D}"/>
              </a:ext>
            </a:extLst>
          </p:cNvPr>
          <p:cNvSpPr txBox="1"/>
          <p:nvPr/>
        </p:nvSpPr>
        <p:spPr>
          <a:xfrm>
            <a:off x="1783098" y="61202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184" name="Straight Connector 183">
            <a:extLst>
              <a:ext uri="{FF2B5EF4-FFF2-40B4-BE49-F238E27FC236}">
                <a16:creationId xmlns:a16="http://schemas.microsoft.com/office/drawing/2014/main" id="{5B11CB07-5BD4-BA3A-120D-B10DB4675B62}"/>
              </a:ext>
            </a:extLst>
          </p:cNvPr>
          <p:cNvCxnSpPr>
            <a:cxnSpLocks/>
          </p:cNvCxnSpPr>
          <p:nvPr/>
        </p:nvCxnSpPr>
        <p:spPr>
          <a:xfrm>
            <a:off x="1856169" y="1534625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5" name="TextBox 184">
            <a:extLst>
              <a:ext uri="{FF2B5EF4-FFF2-40B4-BE49-F238E27FC236}">
                <a16:creationId xmlns:a16="http://schemas.microsoft.com/office/drawing/2014/main" id="{7BE70942-F32A-47EF-D83B-C82113EE425A}"/>
              </a:ext>
            </a:extLst>
          </p:cNvPr>
          <p:cNvSpPr txBox="1"/>
          <p:nvPr/>
        </p:nvSpPr>
        <p:spPr>
          <a:xfrm>
            <a:off x="1783098" y="1516622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186" name="Straight Connector 185">
            <a:extLst>
              <a:ext uri="{FF2B5EF4-FFF2-40B4-BE49-F238E27FC236}">
                <a16:creationId xmlns:a16="http://schemas.microsoft.com/office/drawing/2014/main" id="{A6490B8A-320B-A5B6-01EF-56CA3760DA7A}"/>
              </a:ext>
            </a:extLst>
          </p:cNvPr>
          <p:cNvCxnSpPr>
            <a:cxnSpLocks/>
          </p:cNvCxnSpPr>
          <p:nvPr/>
        </p:nvCxnSpPr>
        <p:spPr>
          <a:xfrm>
            <a:off x="11599613" y="950582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>
            <a:extLst>
              <a:ext uri="{FF2B5EF4-FFF2-40B4-BE49-F238E27FC236}">
                <a16:creationId xmlns:a16="http://schemas.microsoft.com/office/drawing/2014/main" id="{5B25B91C-69AB-569C-85CB-5C864BD34689}"/>
              </a:ext>
            </a:extLst>
          </p:cNvPr>
          <p:cNvSpPr txBox="1"/>
          <p:nvPr/>
        </p:nvSpPr>
        <p:spPr>
          <a:xfrm>
            <a:off x="11536954" y="61202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188" name="Straight Connector 187">
            <a:extLst>
              <a:ext uri="{FF2B5EF4-FFF2-40B4-BE49-F238E27FC236}">
                <a16:creationId xmlns:a16="http://schemas.microsoft.com/office/drawing/2014/main" id="{B982B084-2BCB-C219-FE84-138586E0CD74}"/>
              </a:ext>
            </a:extLst>
          </p:cNvPr>
          <p:cNvCxnSpPr>
            <a:cxnSpLocks/>
          </p:cNvCxnSpPr>
          <p:nvPr/>
        </p:nvCxnSpPr>
        <p:spPr>
          <a:xfrm>
            <a:off x="11610025" y="1534625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9" name="TextBox 188">
            <a:extLst>
              <a:ext uri="{FF2B5EF4-FFF2-40B4-BE49-F238E27FC236}">
                <a16:creationId xmlns:a16="http://schemas.microsoft.com/office/drawing/2014/main" id="{54BB9476-CD9E-1DCD-46FB-812776B5F6B5}"/>
              </a:ext>
            </a:extLst>
          </p:cNvPr>
          <p:cNvSpPr txBox="1"/>
          <p:nvPr/>
        </p:nvSpPr>
        <p:spPr>
          <a:xfrm>
            <a:off x="11536954" y="1516622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190" name="Straight Connector 189">
            <a:extLst>
              <a:ext uri="{FF2B5EF4-FFF2-40B4-BE49-F238E27FC236}">
                <a16:creationId xmlns:a16="http://schemas.microsoft.com/office/drawing/2014/main" id="{FCDBE00F-DEB4-31D0-F955-0F22CC7ED7A2}"/>
              </a:ext>
            </a:extLst>
          </p:cNvPr>
          <p:cNvCxnSpPr>
            <a:cxnSpLocks/>
          </p:cNvCxnSpPr>
          <p:nvPr/>
        </p:nvCxnSpPr>
        <p:spPr>
          <a:xfrm>
            <a:off x="3501699" y="1711910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Connector 192">
            <a:extLst>
              <a:ext uri="{FF2B5EF4-FFF2-40B4-BE49-F238E27FC236}">
                <a16:creationId xmlns:a16="http://schemas.microsoft.com/office/drawing/2014/main" id="{DD9EFE4A-630C-903E-323F-FE7EE49163CF}"/>
              </a:ext>
            </a:extLst>
          </p:cNvPr>
          <p:cNvCxnSpPr>
            <a:cxnSpLocks/>
          </p:cNvCxnSpPr>
          <p:nvPr/>
        </p:nvCxnSpPr>
        <p:spPr>
          <a:xfrm>
            <a:off x="7135904" y="758004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" name="TextBox 193">
            <a:extLst>
              <a:ext uri="{FF2B5EF4-FFF2-40B4-BE49-F238E27FC236}">
                <a16:creationId xmlns:a16="http://schemas.microsoft.com/office/drawing/2014/main" id="{43C107F3-13B1-EE66-526E-ECD6F8CEE561}"/>
              </a:ext>
            </a:extLst>
          </p:cNvPr>
          <p:cNvSpPr txBox="1"/>
          <p:nvPr/>
        </p:nvSpPr>
        <p:spPr>
          <a:xfrm>
            <a:off x="7923681" y="42731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2</a:t>
            </a:r>
          </a:p>
        </p:txBody>
      </p:sp>
      <p:sp>
        <p:nvSpPr>
          <p:cNvPr id="195" name="TextBox 194">
            <a:extLst>
              <a:ext uri="{FF2B5EF4-FFF2-40B4-BE49-F238E27FC236}">
                <a16:creationId xmlns:a16="http://schemas.microsoft.com/office/drawing/2014/main" id="{F0B69506-462F-AE3F-F19D-A8AB274FFE9B}"/>
              </a:ext>
            </a:extLst>
          </p:cNvPr>
          <p:cNvSpPr txBox="1"/>
          <p:nvPr/>
        </p:nvSpPr>
        <p:spPr>
          <a:xfrm>
            <a:off x="2474792" y="1585616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196" name="TextBox 195">
            <a:extLst>
              <a:ext uri="{FF2B5EF4-FFF2-40B4-BE49-F238E27FC236}">
                <a16:creationId xmlns:a16="http://schemas.microsoft.com/office/drawing/2014/main" id="{6A9F7F4B-DD80-F7D9-D3B2-BB4B65C41DB7}"/>
              </a:ext>
            </a:extLst>
          </p:cNvPr>
          <p:cNvSpPr txBox="1"/>
          <p:nvPr/>
        </p:nvSpPr>
        <p:spPr>
          <a:xfrm>
            <a:off x="9638393" y="552605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198" name="Triangle 197">
            <a:extLst>
              <a:ext uri="{FF2B5EF4-FFF2-40B4-BE49-F238E27FC236}">
                <a16:creationId xmlns:a16="http://schemas.microsoft.com/office/drawing/2014/main" id="{DA08CEDC-494C-2450-2852-F165BDD32638}"/>
              </a:ext>
            </a:extLst>
          </p:cNvPr>
          <p:cNvSpPr/>
          <p:nvPr/>
        </p:nvSpPr>
        <p:spPr>
          <a:xfrm rot="14352200">
            <a:off x="3792682" y="1106991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6DFB5C7C-5620-2865-0769-D0B8A57ACC11}"/>
              </a:ext>
            </a:extLst>
          </p:cNvPr>
          <p:cNvGrpSpPr/>
          <p:nvPr/>
        </p:nvGrpSpPr>
        <p:grpSpPr>
          <a:xfrm>
            <a:off x="6546517" y="444130"/>
            <a:ext cx="589391" cy="152400"/>
            <a:chOff x="9078898" y="986710"/>
            <a:chExt cx="589391" cy="152400"/>
          </a:xfrm>
        </p:grpSpPr>
        <p:cxnSp>
          <p:nvCxnSpPr>
            <p:cNvPr id="199" name="Straight Connector 198">
              <a:extLst>
                <a:ext uri="{FF2B5EF4-FFF2-40B4-BE49-F238E27FC236}">
                  <a16:creationId xmlns:a16="http://schemas.microsoft.com/office/drawing/2014/main" id="{4DDD0432-D7EE-98BD-74B3-17C2C12F158D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1062910"/>
              <a:ext cx="580741" cy="0"/>
            </a:xfrm>
            <a:prstGeom prst="line">
              <a:avLst/>
            </a:prstGeom>
            <a:ln w="2222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2" name="Straight Connector 201">
              <a:extLst>
                <a:ext uri="{FF2B5EF4-FFF2-40B4-BE49-F238E27FC236}">
                  <a16:creationId xmlns:a16="http://schemas.microsoft.com/office/drawing/2014/main" id="{DF2F0F46-7377-B8CD-B434-14ACD1C5A4FE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986710"/>
              <a:ext cx="0" cy="152400"/>
            </a:xfrm>
            <a:prstGeom prst="line">
              <a:avLst/>
            </a:prstGeom>
            <a:ln w="22225">
              <a:solidFill>
                <a:schemeClr val="tx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4" name="Straight Connector 203">
              <a:extLst>
                <a:ext uri="{FF2B5EF4-FFF2-40B4-BE49-F238E27FC236}">
                  <a16:creationId xmlns:a16="http://schemas.microsoft.com/office/drawing/2014/main" id="{75E7D896-5332-8154-B2D2-4C8E71CD88B6}"/>
                </a:ext>
              </a:extLst>
            </p:cNvPr>
            <p:cNvCxnSpPr>
              <a:cxnSpLocks/>
            </p:cNvCxnSpPr>
            <p:nvPr/>
          </p:nvCxnSpPr>
          <p:spPr>
            <a:xfrm>
              <a:off x="9668289" y="986710"/>
              <a:ext cx="0" cy="152400"/>
            </a:xfrm>
            <a:prstGeom prst="line">
              <a:avLst/>
            </a:prstGeom>
            <a:ln w="22225">
              <a:solidFill>
                <a:schemeClr val="tx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09" name="TextBox 208">
            <a:extLst>
              <a:ext uri="{FF2B5EF4-FFF2-40B4-BE49-F238E27FC236}">
                <a16:creationId xmlns:a16="http://schemas.microsoft.com/office/drawing/2014/main" id="{F32AD880-72DA-F3C1-7505-6E3D2B3268F2}"/>
              </a:ext>
            </a:extLst>
          </p:cNvPr>
          <p:cNvSpPr txBox="1"/>
          <p:nvPr/>
        </p:nvSpPr>
        <p:spPr>
          <a:xfrm>
            <a:off x="5850048" y="161899"/>
            <a:ext cx="18641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+4bp gRNA offset</a:t>
            </a:r>
          </a:p>
        </p:txBody>
      </p:sp>
      <p:grpSp>
        <p:nvGrpSpPr>
          <p:cNvPr id="216" name="Group 215">
            <a:extLst>
              <a:ext uri="{FF2B5EF4-FFF2-40B4-BE49-F238E27FC236}">
                <a16:creationId xmlns:a16="http://schemas.microsoft.com/office/drawing/2014/main" id="{7DD628A7-C0CE-15DC-8B16-7DD9DC21180A}"/>
              </a:ext>
            </a:extLst>
          </p:cNvPr>
          <p:cNvGrpSpPr/>
          <p:nvPr/>
        </p:nvGrpSpPr>
        <p:grpSpPr>
          <a:xfrm>
            <a:off x="3911705" y="2056967"/>
            <a:ext cx="5770307" cy="160076"/>
            <a:chOff x="9078898" y="979034"/>
            <a:chExt cx="5770307" cy="160076"/>
          </a:xfrm>
        </p:grpSpPr>
        <p:cxnSp>
          <p:nvCxnSpPr>
            <p:cNvPr id="217" name="Straight Connector 216">
              <a:extLst>
                <a:ext uri="{FF2B5EF4-FFF2-40B4-BE49-F238E27FC236}">
                  <a16:creationId xmlns:a16="http://schemas.microsoft.com/office/drawing/2014/main" id="{F1174E2F-D663-0DC6-DEC8-4311760BDFE3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1062910"/>
              <a:ext cx="5770307" cy="0"/>
            </a:xfrm>
            <a:prstGeom prst="line">
              <a:avLst/>
            </a:prstGeom>
            <a:ln w="22225">
              <a:solidFill>
                <a:srgbClr val="FF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Connector 217">
              <a:extLst>
                <a:ext uri="{FF2B5EF4-FFF2-40B4-BE49-F238E27FC236}">
                  <a16:creationId xmlns:a16="http://schemas.microsoft.com/office/drawing/2014/main" id="{0B05B320-4752-9BD1-87D7-BC4EFC1C7B4F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986710"/>
              <a:ext cx="0" cy="152400"/>
            </a:xfrm>
            <a:prstGeom prst="line">
              <a:avLst/>
            </a:prstGeom>
            <a:ln w="22225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Connector 218">
              <a:extLst>
                <a:ext uri="{FF2B5EF4-FFF2-40B4-BE49-F238E27FC236}">
                  <a16:creationId xmlns:a16="http://schemas.microsoft.com/office/drawing/2014/main" id="{8FD212BB-BB2D-41CD-97BE-4162E9AA354C}"/>
                </a:ext>
              </a:extLst>
            </p:cNvPr>
            <p:cNvCxnSpPr>
              <a:cxnSpLocks/>
            </p:cNvCxnSpPr>
            <p:nvPr/>
          </p:nvCxnSpPr>
          <p:spPr>
            <a:xfrm>
              <a:off x="14849205" y="979034"/>
              <a:ext cx="0" cy="152400"/>
            </a:xfrm>
            <a:prstGeom prst="line">
              <a:avLst/>
            </a:prstGeom>
            <a:ln w="22225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20" name="TextBox 219">
            <a:extLst>
              <a:ext uri="{FF2B5EF4-FFF2-40B4-BE49-F238E27FC236}">
                <a16:creationId xmlns:a16="http://schemas.microsoft.com/office/drawing/2014/main" id="{55589527-6EE2-D41D-4372-5706C1FE4318}"/>
              </a:ext>
            </a:extLst>
          </p:cNvPr>
          <p:cNvSpPr txBox="1"/>
          <p:nvPr/>
        </p:nvSpPr>
        <p:spPr>
          <a:xfrm>
            <a:off x="5756886" y="2140847"/>
            <a:ext cx="18641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FF0000"/>
                </a:solidFill>
              </a:rPr>
              <a:t>38bp 5’ overhang</a:t>
            </a:r>
          </a:p>
        </p:txBody>
      </p:sp>
      <p:sp>
        <p:nvSpPr>
          <p:cNvPr id="250" name="TextBox 249">
            <a:extLst>
              <a:ext uri="{FF2B5EF4-FFF2-40B4-BE49-F238E27FC236}">
                <a16:creationId xmlns:a16="http://schemas.microsoft.com/office/drawing/2014/main" id="{80E68927-1405-DA06-0A9B-8636839A3C79}"/>
              </a:ext>
            </a:extLst>
          </p:cNvPr>
          <p:cNvSpPr txBox="1"/>
          <p:nvPr/>
        </p:nvSpPr>
        <p:spPr>
          <a:xfrm>
            <a:off x="2541136" y="3563105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G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ACCCCACCTTGCCTGAAGGT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ACACGAAACCTTAAACAAAGGAAGTCTGGCCGATC</a:t>
            </a:r>
          </a:p>
        </p:txBody>
      </p:sp>
      <p:sp>
        <p:nvSpPr>
          <p:cNvPr id="252" name="TextBox 251">
            <a:extLst>
              <a:ext uri="{FF2B5EF4-FFF2-40B4-BE49-F238E27FC236}">
                <a16:creationId xmlns:a16="http://schemas.microsoft.com/office/drawing/2014/main" id="{78EBD54B-8722-272F-3635-34578C6F88A7}"/>
              </a:ext>
            </a:extLst>
          </p:cNvPr>
          <p:cNvSpPr txBox="1"/>
          <p:nvPr/>
        </p:nvSpPr>
        <p:spPr>
          <a:xfrm>
            <a:off x="8750032" y="4520386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2</a:t>
            </a:r>
          </a:p>
        </p:txBody>
      </p:sp>
      <p:sp>
        <p:nvSpPr>
          <p:cNvPr id="253" name="TextBox 252">
            <a:extLst>
              <a:ext uri="{FF2B5EF4-FFF2-40B4-BE49-F238E27FC236}">
                <a16:creationId xmlns:a16="http://schemas.microsoft.com/office/drawing/2014/main" id="{1AD7B63A-CA32-365F-3AD7-5A9D126B6B06}"/>
              </a:ext>
            </a:extLst>
          </p:cNvPr>
          <p:cNvSpPr txBox="1"/>
          <p:nvPr/>
        </p:nvSpPr>
        <p:spPr>
          <a:xfrm>
            <a:off x="12047542" y="3852830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254" name="TextBox 253">
            <a:extLst>
              <a:ext uri="{FF2B5EF4-FFF2-40B4-BE49-F238E27FC236}">
                <a16:creationId xmlns:a16="http://schemas.microsoft.com/office/drawing/2014/main" id="{761EAC84-CC84-95EE-87C0-21BB52BB1E55}"/>
              </a:ext>
            </a:extLst>
          </p:cNvPr>
          <p:cNvSpPr txBox="1"/>
          <p:nvPr/>
        </p:nvSpPr>
        <p:spPr>
          <a:xfrm>
            <a:off x="2541136" y="4120272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CTGGGGTGGAACGGACTTCCAACCTGTGCTTT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GGA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ATTTGTTTCCTTCAGACCGG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CTAG</a:t>
            </a:r>
          </a:p>
        </p:txBody>
      </p:sp>
      <p:cxnSp>
        <p:nvCxnSpPr>
          <p:cNvPr id="255" name="Straight Connector 254">
            <a:extLst>
              <a:ext uri="{FF2B5EF4-FFF2-40B4-BE49-F238E27FC236}">
                <a16:creationId xmlns:a16="http://schemas.microsoft.com/office/drawing/2014/main" id="{DAE70160-1195-47B3-A0B0-EEBB2FB29410}"/>
              </a:ext>
            </a:extLst>
          </p:cNvPr>
          <p:cNvCxnSpPr>
            <a:cxnSpLocks/>
          </p:cNvCxnSpPr>
          <p:nvPr/>
        </p:nvCxnSpPr>
        <p:spPr>
          <a:xfrm>
            <a:off x="1930295" y="3754287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7" name="TextBox 256">
            <a:extLst>
              <a:ext uri="{FF2B5EF4-FFF2-40B4-BE49-F238E27FC236}">
                <a16:creationId xmlns:a16="http://schemas.microsoft.com/office/drawing/2014/main" id="{3FBC9D5B-14A0-9481-29D4-7BEA7F4CE5D2}"/>
              </a:ext>
            </a:extLst>
          </p:cNvPr>
          <p:cNvSpPr txBox="1"/>
          <p:nvPr/>
        </p:nvSpPr>
        <p:spPr>
          <a:xfrm>
            <a:off x="1867636" y="3415733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258" name="Straight Connector 257">
            <a:extLst>
              <a:ext uri="{FF2B5EF4-FFF2-40B4-BE49-F238E27FC236}">
                <a16:creationId xmlns:a16="http://schemas.microsoft.com/office/drawing/2014/main" id="{4E5EBEC6-5991-91E9-335E-745BB88EE2D7}"/>
              </a:ext>
            </a:extLst>
          </p:cNvPr>
          <p:cNvCxnSpPr>
            <a:cxnSpLocks/>
          </p:cNvCxnSpPr>
          <p:nvPr/>
        </p:nvCxnSpPr>
        <p:spPr>
          <a:xfrm>
            <a:off x="1940707" y="4338330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9" name="TextBox 258">
            <a:extLst>
              <a:ext uri="{FF2B5EF4-FFF2-40B4-BE49-F238E27FC236}">
                <a16:creationId xmlns:a16="http://schemas.microsoft.com/office/drawing/2014/main" id="{B723FF0A-8350-B290-866C-4539BEF31D20}"/>
              </a:ext>
            </a:extLst>
          </p:cNvPr>
          <p:cNvSpPr txBox="1"/>
          <p:nvPr/>
        </p:nvSpPr>
        <p:spPr>
          <a:xfrm>
            <a:off x="1867636" y="4320327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261" name="Straight Connector 260">
            <a:extLst>
              <a:ext uri="{FF2B5EF4-FFF2-40B4-BE49-F238E27FC236}">
                <a16:creationId xmlns:a16="http://schemas.microsoft.com/office/drawing/2014/main" id="{E2684BB8-ABD5-8F00-DF8A-CA7488E398A7}"/>
              </a:ext>
            </a:extLst>
          </p:cNvPr>
          <p:cNvCxnSpPr>
            <a:cxnSpLocks/>
          </p:cNvCxnSpPr>
          <p:nvPr/>
        </p:nvCxnSpPr>
        <p:spPr>
          <a:xfrm>
            <a:off x="11684151" y="3754287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4" name="TextBox 263">
            <a:extLst>
              <a:ext uri="{FF2B5EF4-FFF2-40B4-BE49-F238E27FC236}">
                <a16:creationId xmlns:a16="http://schemas.microsoft.com/office/drawing/2014/main" id="{F5CF9EF8-53A2-FD9A-A7A0-CB44E8F02127}"/>
              </a:ext>
            </a:extLst>
          </p:cNvPr>
          <p:cNvSpPr txBox="1"/>
          <p:nvPr/>
        </p:nvSpPr>
        <p:spPr>
          <a:xfrm>
            <a:off x="11621492" y="3415733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265" name="Straight Connector 264">
            <a:extLst>
              <a:ext uri="{FF2B5EF4-FFF2-40B4-BE49-F238E27FC236}">
                <a16:creationId xmlns:a16="http://schemas.microsoft.com/office/drawing/2014/main" id="{1C19B503-0097-5AF0-B32F-D98E9348B1A7}"/>
              </a:ext>
            </a:extLst>
          </p:cNvPr>
          <p:cNvCxnSpPr>
            <a:cxnSpLocks/>
          </p:cNvCxnSpPr>
          <p:nvPr/>
        </p:nvCxnSpPr>
        <p:spPr>
          <a:xfrm>
            <a:off x="11694563" y="4338330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>
            <a:extLst>
              <a:ext uri="{FF2B5EF4-FFF2-40B4-BE49-F238E27FC236}">
                <a16:creationId xmlns:a16="http://schemas.microsoft.com/office/drawing/2014/main" id="{A823160F-DA57-F72F-6EBE-188645FC1C25}"/>
              </a:ext>
            </a:extLst>
          </p:cNvPr>
          <p:cNvSpPr txBox="1"/>
          <p:nvPr/>
        </p:nvSpPr>
        <p:spPr>
          <a:xfrm>
            <a:off x="11621492" y="4320327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267" name="Straight Connector 266">
            <a:extLst>
              <a:ext uri="{FF2B5EF4-FFF2-40B4-BE49-F238E27FC236}">
                <a16:creationId xmlns:a16="http://schemas.microsoft.com/office/drawing/2014/main" id="{D293D5D7-0583-D768-7170-7FB169841AD4}"/>
              </a:ext>
            </a:extLst>
          </p:cNvPr>
          <p:cNvCxnSpPr>
            <a:cxnSpLocks/>
          </p:cNvCxnSpPr>
          <p:nvPr/>
        </p:nvCxnSpPr>
        <p:spPr>
          <a:xfrm>
            <a:off x="8010606" y="4515615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6" name="Straight Connector 275">
            <a:extLst>
              <a:ext uri="{FF2B5EF4-FFF2-40B4-BE49-F238E27FC236}">
                <a16:creationId xmlns:a16="http://schemas.microsoft.com/office/drawing/2014/main" id="{F1F9C51E-E0A7-9E72-9ACA-05581D2B18AE}"/>
              </a:ext>
            </a:extLst>
          </p:cNvPr>
          <p:cNvCxnSpPr>
            <a:cxnSpLocks/>
          </p:cNvCxnSpPr>
          <p:nvPr/>
        </p:nvCxnSpPr>
        <p:spPr>
          <a:xfrm>
            <a:off x="2776331" y="3561709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8" name="TextBox 277">
            <a:extLst>
              <a:ext uri="{FF2B5EF4-FFF2-40B4-BE49-F238E27FC236}">
                <a16:creationId xmlns:a16="http://schemas.microsoft.com/office/drawing/2014/main" id="{CDEAD845-1E0F-822C-AFDD-A11D734DE7A6}"/>
              </a:ext>
            </a:extLst>
          </p:cNvPr>
          <p:cNvSpPr txBox="1"/>
          <p:nvPr/>
        </p:nvSpPr>
        <p:spPr>
          <a:xfrm>
            <a:off x="3564108" y="3231017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1</a:t>
            </a:r>
          </a:p>
        </p:txBody>
      </p:sp>
      <p:sp>
        <p:nvSpPr>
          <p:cNvPr id="279" name="TextBox 278">
            <a:extLst>
              <a:ext uri="{FF2B5EF4-FFF2-40B4-BE49-F238E27FC236}">
                <a16:creationId xmlns:a16="http://schemas.microsoft.com/office/drawing/2014/main" id="{8D5C7324-FE85-7086-4DB9-0D6DD2A9E0ED}"/>
              </a:ext>
            </a:extLst>
          </p:cNvPr>
          <p:cNvSpPr txBox="1"/>
          <p:nvPr/>
        </p:nvSpPr>
        <p:spPr>
          <a:xfrm>
            <a:off x="5318280" y="3375098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280" name="TextBox 279">
            <a:extLst>
              <a:ext uri="{FF2B5EF4-FFF2-40B4-BE49-F238E27FC236}">
                <a16:creationId xmlns:a16="http://schemas.microsoft.com/office/drawing/2014/main" id="{333FEB2A-C02D-636A-9DCC-1DF87A8C9D80}"/>
              </a:ext>
            </a:extLst>
          </p:cNvPr>
          <p:cNvSpPr txBox="1"/>
          <p:nvPr/>
        </p:nvSpPr>
        <p:spPr>
          <a:xfrm>
            <a:off x="6989706" y="436747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286" name="TextBox 285">
            <a:extLst>
              <a:ext uri="{FF2B5EF4-FFF2-40B4-BE49-F238E27FC236}">
                <a16:creationId xmlns:a16="http://schemas.microsoft.com/office/drawing/2014/main" id="{B5EE734C-4426-78CF-4E07-5B0EFEEE270D}"/>
              </a:ext>
            </a:extLst>
          </p:cNvPr>
          <p:cNvSpPr txBox="1"/>
          <p:nvPr/>
        </p:nvSpPr>
        <p:spPr>
          <a:xfrm>
            <a:off x="5934586" y="2965605"/>
            <a:ext cx="18641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+14bp gRNA offset</a:t>
            </a:r>
          </a:p>
        </p:txBody>
      </p:sp>
      <p:grpSp>
        <p:nvGrpSpPr>
          <p:cNvPr id="287" name="Group 286">
            <a:extLst>
              <a:ext uri="{FF2B5EF4-FFF2-40B4-BE49-F238E27FC236}">
                <a16:creationId xmlns:a16="http://schemas.microsoft.com/office/drawing/2014/main" id="{40E0F45E-16AF-E8B1-B2F3-31431BD1F8A1}"/>
              </a:ext>
            </a:extLst>
          </p:cNvPr>
          <p:cNvGrpSpPr/>
          <p:nvPr/>
        </p:nvGrpSpPr>
        <p:grpSpPr>
          <a:xfrm>
            <a:off x="5365986" y="4856699"/>
            <a:ext cx="3110592" cy="171593"/>
            <a:chOff x="9078898" y="967517"/>
            <a:chExt cx="3110592" cy="171593"/>
          </a:xfrm>
        </p:grpSpPr>
        <p:cxnSp>
          <p:nvCxnSpPr>
            <p:cNvPr id="288" name="Straight Connector 287">
              <a:extLst>
                <a:ext uri="{FF2B5EF4-FFF2-40B4-BE49-F238E27FC236}">
                  <a16:creationId xmlns:a16="http://schemas.microsoft.com/office/drawing/2014/main" id="{AD9EC229-B8EF-3D6A-649A-65E652E870C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078898" y="1055234"/>
              <a:ext cx="3110592" cy="7676"/>
            </a:xfrm>
            <a:prstGeom prst="line">
              <a:avLst/>
            </a:prstGeom>
            <a:ln w="22225">
              <a:solidFill>
                <a:srgbClr val="FF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Straight Connector 288">
              <a:extLst>
                <a:ext uri="{FF2B5EF4-FFF2-40B4-BE49-F238E27FC236}">
                  <a16:creationId xmlns:a16="http://schemas.microsoft.com/office/drawing/2014/main" id="{1FEC12DC-2BEF-6933-5C86-D08D7FCD9312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986710"/>
              <a:ext cx="0" cy="152400"/>
            </a:xfrm>
            <a:prstGeom prst="line">
              <a:avLst/>
            </a:prstGeom>
            <a:ln w="22225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0" name="Straight Connector 289">
              <a:extLst>
                <a:ext uri="{FF2B5EF4-FFF2-40B4-BE49-F238E27FC236}">
                  <a16:creationId xmlns:a16="http://schemas.microsoft.com/office/drawing/2014/main" id="{BBE8CD1A-8281-6315-F9E1-E9E5EDA3D41B}"/>
                </a:ext>
              </a:extLst>
            </p:cNvPr>
            <p:cNvCxnSpPr>
              <a:cxnSpLocks/>
            </p:cNvCxnSpPr>
            <p:nvPr/>
          </p:nvCxnSpPr>
          <p:spPr>
            <a:xfrm>
              <a:off x="12189490" y="967517"/>
              <a:ext cx="0" cy="152400"/>
            </a:xfrm>
            <a:prstGeom prst="line">
              <a:avLst/>
            </a:prstGeom>
            <a:ln w="22225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91" name="TextBox 290">
            <a:extLst>
              <a:ext uri="{FF2B5EF4-FFF2-40B4-BE49-F238E27FC236}">
                <a16:creationId xmlns:a16="http://schemas.microsoft.com/office/drawing/2014/main" id="{9BDB6954-8431-F42D-CC0D-B36E2BCD5382}"/>
              </a:ext>
            </a:extLst>
          </p:cNvPr>
          <p:cNvSpPr txBox="1"/>
          <p:nvPr/>
        </p:nvSpPr>
        <p:spPr>
          <a:xfrm>
            <a:off x="5841424" y="4944552"/>
            <a:ext cx="18641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FF0000"/>
                </a:solidFill>
              </a:rPr>
              <a:t>20bp 3’ overhang</a:t>
            </a:r>
          </a:p>
        </p:txBody>
      </p:sp>
      <p:sp>
        <p:nvSpPr>
          <p:cNvPr id="292" name="Triangle 291">
            <a:extLst>
              <a:ext uri="{FF2B5EF4-FFF2-40B4-BE49-F238E27FC236}">
                <a16:creationId xmlns:a16="http://schemas.microsoft.com/office/drawing/2014/main" id="{1230D826-17EB-0690-57F8-942DE60806C1}"/>
              </a:ext>
            </a:extLst>
          </p:cNvPr>
          <p:cNvSpPr/>
          <p:nvPr/>
        </p:nvSpPr>
        <p:spPr>
          <a:xfrm rot="10800000">
            <a:off x="5264568" y="4030923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3" name="Triangle 292">
            <a:extLst>
              <a:ext uri="{FF2B5EF4-FFF2-40B4-BE49-F238E27FC236}">
                <a16:creationId xmlns:a16="http://schemas.microsoft.com/office/drawing/2014/main" id="{D9D829C0-F3DA-C70B-5EDC-03904B8101E1}"/>
              </a:ext>
            </a:extLst>
          </p:cNvPr>
          <p:cNvSpPr/>
          <p:nvPr/>
        </p:nvSpPr>
        <p:spPr>
          <a:xfrm rot="14352200">
            <a:off x="8309881" y="3914291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94" name="Group 293">
            <a:extLst>
              <a:ext uri="{FF2B5EF4-FFF2-40B4-BE49-F238E27FC236}">
                <a16:creationId xmlns:a16="http://schemas.microsoft.com/office/drawing/2014/main" id="{175A78C9-4080-A606-CF8C-0F59600D407B}"/>
              </a:ext>
            </a:extLst>
          </p:cNvPr>
          <p:cNvGrpSpPr/>
          <p:nvPr/>
        </p:nvGrpSpPr>
        <p:grpSpPr>
          <a:xfrm>
            <a:off x="5838847" y="3218037"/>
            <a:ext cx="2171763" cy="152400"/>
            <a:chOff x="9078898" y="986710"/>
            <a:chExt cx="2171763" cy="152400"/>
          </a:xfrm>
        </p:grpSpPr>
        <p:cxnSp>
          <p:nvCxnSpPr>
            <p:cNvPr id="295" name="Straight Connector 294">
              <a:extLst>
                <a:ext uri="{FF2B5EF4-FFF2-40B4-BE49-F238E27FC236}">
                  <a16:creationId xmlns:a16="http://schemas.microsoft.com/office/drawing/2014/main" id="{E387C521-860A-76F6-B828-EE6E9B73D5A7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1062910"/>
              <a:ext cx="2171763" cy="0"/>
            </a:xfrm>
            <a:prstGeom prst="line">
              <a:avLst/>
            </a:prstGeom>
            <a:ln w="2222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6" name="Straight Connector 295">
              <a:extLst>
                <a:ext uri="{FF2B5EF4-FFF2-40B4-BE49-F238E27FC236}">
                  <a16:creationId xmlns:a16="http://schemas.microsoft.com/office/drawing/2014/main" id="{1EBB12BE-B25F-39F2-DE0B-FA16A5974980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986710"/>
              <a:ext cx="0" cy="152400"/>
            </a:xfrm>
            <a:prstGeom prst="line">
              <a:avLst/>
            </a:prstGeom>
            <a:ln w="22225">
              <a:solidFill>
                <a:schemeClr val="tx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7" name="Straight Connector 296">
              <a:extLst>
                <a:ext uri="{FF2B5EF4-FFF2-40B4-BE49-F238E27FC236}">
                  <a16:creationId xmlns:a16="http://schemas.microsoft.com/office/drawing/2014/main" id="{E46E7F68-6519-DEBD-2F65-0C1C4CE84A5F}"/>
                </a:ext>
              </a:extLst>
            </p:cNvPr>
            <p:cNvCxnSpPr>
              <a:cxnSpLocks/>
            </p:cNvCxnSpPr>
            <p:nvPr/>
          </p:nvCxnSpPr>
          <p:spPr>
            <a:xfrm>
              <a:off x="11250661" y="986710"/>
              <a:ext cx="0" cy="152400"/>
            </a:xfrm>
            <a:prstGeom prst="line">
              <a:avLst/>
            </a:prstGeom>
            <a:ln w="22225">
              <a:solidFill>
                <a:schemeClr val="tx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08" name="TextBox 407">
            <a:extLst>
              <a:ext uri="{FF2B5EF4-FFF2-40B4-BE49-F238E27FC236}">
                <a16:creationId xmlns:a16="http://schemas.microsoft.com/office/drawing/2014/main" id="{1E5D77B0-F0BD-289A-A227-C57A0A632232}"/>
              </a:ext>
            </a:extLst>
          </p:cNvPr>
          <p:cNvSpPr txBox="1"/>
          <p:nvPr/>
        </p:nvSpPr>
        <p:spPr>
          <a:xfrm>
            <a:off x="-244471" y="970063"/>
            <a:ext cx="2006632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D10A PAM Out Configuration</a:t>
            </a:r>
          </a:p>
        </p:txBody>
      </p:sp>
      <p:sp>
        <p:nvSpPr>
          <p:cNvPr id="410" name="TextBox 409">
            <a:extLst>
              <a:ext uri="{FF2B5EF4-FFF2-40B4-BE49-F238E27FC236}">
                <a16:creationId xmlns:a16="http://schemas.microsoft.com/office/drawing/2014/main" id="{565AE838-E65B-2BF0-4123-6295648B1F50}"/>
              </a:ext>
            </a:extLst>
          </p:cNvPr>
          <p:cNvSpPr txBox="1"/>
          <p:nvPr/>
        </p:nvSpPr>
        <p:spPr>
          <a:xfrm>
            <a:off x="-244471" y="3729041"/>
            <a:ext cx="2006632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D10A PAM In Configuration</a:t>
            </a:r>
          </a:p>
        </p:txBody>
      </p:sp>
      <p:sp>
        <p:nvSpPr>
          <p:cNvPr id="411" name="TextBox 410">
            <a:extLst>
              <a:ext uri="{FF2B5EF4-FFF2-40B4-BE49-F238E27FC236}">
                <a16:creationId xmlns:a16="http://schemas.microsoft.com/office/drawing/2014/main" id="{2CC38D5D-F623-2C58-9BBE-387B7CB880CC}"/>
              </a:ext>
            </a:extLst>
          </p:cNvPr>
          <p:cNvSpPr txBox="1"/>
          <p:nvPr/>
        </p:nvSpPr>
        <p:spPr>
          <a:xfrm>
            <a:off x="2493784" y="6413316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GACCCCACCTTGCCTGAAGGTTGGACACGA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AACCTTAAACAAAGGAAGTC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CCGATC</a:t>
            </a:r>
          </a:p>
        </p:txBody>
      </p:sp>
      <p:sp>
        <p:nvSpPr>
          <p:cNvPr id="412" name="Triangle 411">
            <a:extLst>
              <a:ext uri="{FF2B5EF4-FFF2-40B4-BE49-F238E27FC236}">
                <a16:creationId xmlns:a16="http://schemas.microsoft.com/office/drawing/2014/main" id="{60D09009-DE22-BBE7-436F-CA3D54F6C1ED}"/>
              </a:ext>
            </a:extLst>
          </p:cNvPr>
          <p:cNvSpPr/>
          <p:nvPr/>
        </p:nvSpPr>
        <p:spPr>
          <a:xfrm rot="10800000">
            <a:off x="3849499" y="6881469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3" name="TextBox 412">
            <a:extLst>
              <a:ext uri="{FF2B5EF4-FFF2-40B4-BE49-F238E27FC236}">
                <a16:creationId xmlns:a16="http://schemas.microsoft.com/office/drawing/2014/main" id="{9C8A0FCC-7913-80F9-B3AF-C1F08AE496B1}"/>
              </a:ext>
            </a:extLst>
          </p:cNvPr>
          <p:cNvSpPr txBox="1"/>
          <p:nvPr/>
        </p:nvSpPr>
        <p:spPr>
          <a:xfrm>
            <a:off x="4278311" y="7370597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1</a:t>
            </a:r>
          </a:p>
        </p:txBody>
      </p:sp>
      <p:sp>
        <p:nvSpPr>
          <p:cNvPr id="414" name="TextBox 413">
            <a:extLst>
              <a:ext uri="{FF2B5EF4-FFF2-40B4-BE49-F238E27FC236}">
                <a16:creationId xmlns:a16="http://schemas.microsoft.com/office/drawing/2014/main" id="{9E0121E5-9278-E6C3-5F5D-118A67025AED}"/>
              </a:ext>
            </a:extLst>
          </p:cNvPr>
          <p:cNvSpPr txBox="1"/>
          <p:nvPr/>
        </p:nvSpPr>
        <p:spPr>
          <a:xfrm>
            <a:off x="12047542" y="6703041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415" name="TextBox 414">
            <a:extLst>
              <a:ext uri="{FF2B5EF4-FFF2-40B4-BE49-F238E27FC236}">
                <a16:creationId xmlns:a16="http://schemas.microsoft.com/office/drawing/2014/main" id="{ED405A21-5B07-B643-537F-8F7EAB5D863A}"/>
              </a:ext>
            </a:extLst>
          </p:cNvPr>
          <p:cNvSpPr txBox="1"/>
          <p:nvPr/>
        </p:nvSpPr>
        <p:spPr>
          <a:xfrm>
            <a:off x="2493784" y="6970483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CTG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GGG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TGGAACGGACTTCCAACCTG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TGCTTTGGAATTTGTTTCCTTCAGACCGGCTAG</a:t>
            </a:r>
          </a:p>
        </p:txBody>
      </p:sp>
      <p:cxnSp>
        <p:nvCxnSpPr>
          <p:cNvPr id="416" name="Straight Connector 415">
            <a:extLst>
              <a:ext uri="{FF2B5EF4-FFF2-40B4-BE49-F238E27FC236}">
                <a16:creationId xmlns:a16="http://schemas.microsoft.com/office/drawing/2014/main" id="{72C77007-ECB7-F435-4B07-E6248510B66B}"/>
              </a:ext>
            </a:extLst>
          </p:cNvPr>
          <p:cNvCxnSpPr>
            <a:cxnSpLocks/>
          </p:cNvCxnSpPr>
          <p:nvPr/>
        </p:nvCxnSpPr>
        <p:spPr>
          <a:xfrm>
            <a:off x="1882943" y="6604498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7" name="TextBox 416">
            <a:extLst>
              <a:ext uri="{FF2B5EF4-FFF2-40B4-BE49-F238E27FC236}">
                <a16:creationId xmlns:a16="http://schemas.microsoft.com/office/drawing/2014/main" id="{3736530D-9B5D-073D-37FB-66C3A38464A2}"/>
              </a:ext>
            </a:extLst>
          </p:cNvPr>
          <p:cNvSpPr txBox="1"/>
          <p:nvPr/>
        </p:nvSpPr>
        <p:spPr>
          <a:xfrm>
            <a:off x="1820284" y="6265944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418" name="Straight Connector 417">
            <a:extLst>
              <a:ext uri="{FF2B5EF4-FFF2-40B4-BE49-F238E27FC236}">
                <a16:creationId xmlns:a16="http://schemas.microsoft.com/office/drawing/2014/main" id="{F7532C12-5DA2-7911-D270-EEF268A2F64C}"/>
              </a:ext>
            </a:extLst>
          </p:cNvPr>
          <p:cNvCxnSpPr>
            <a:cxnSpLocks/>
          </p:cNvCxnSpPr>
          <p:nvPr/>
        </p:nvCxnSpPr>
        <p:spPr>
          <a:xfrm>
            <a:off x="1893355" y="7188541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9" name="TextBox 418">
            <a:extLst>
              <a:ext uri="{FF2B5EF4-FFF2-40B4-BE49-F238E27FC236}">
                <a16:creationId xmlns:a16="http://schemas.microsoft.com/office/drawing/2014/main" id="{1190E91F-4B49-9466-931E-5BE179B304A7}"/>
              </a:ext>
            </a:extLst>
          </p:cNvPr>
          <p:cNvSpPr txBox="1"/>
          <p:nvPr/>
        </p:nvSpPr>
        <p:spPr>
          <a:xfrm>
            <a:off x="1820284" y="717053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420" name="Straight Connector 419">
            <a:extLst>
              <a:ext uri="{FF2B5EF4-FFF2-40B4-BE49-F238E27FC236}">
                <a16:creationId xmlns:a16="http://schemas.microsoft.com/office/drawing/2014/main" id="{253C0E49-0026-3A56-0FF9-BD0F7BF83C28}"/>
              </a:ext>
            </a:extLst>
          </p:cNvPr>
          <p:cNvCxnSpPr>
            <a:cxnSpLocks/>
          </p:cNvCxnSpPr>
          <p:nvPr/>
        </p:nvCxnSpPr>
        <p:spPr>
          <a:xfrm>
            <a:off x="11636799" y="6604498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1" name="TextBox 420">
            <a:extLst>
              <a:ext uri="{FF2B5EF4-FFF2-40B4-BE49-F238E27FC236}">
                <a16:creationId xmlns:a16="http://schemas.microsoft.com/office/drawing/2014/main" id="{EA996FE4-0AC5-A5D8-E9F5-07A5DBD50BDA}"/>
              </a:ext>
            </a:extLst>
          </p:cNvPr>
          <p:cNvSpPr txBox="1"/>
          <p:nvPr/>
        </p:nvSpPr>
        <p:spPr>
          <a:xfrm>
            <a:off x="11574140" y="6265944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422" name="Straight Connector 421">
            <a:extLst>
              <a:ext uri="{FF2B5EF4-FFF2-40B4-BE49-F238E27FC236}">
                <a16:creationId xmlns:a16="http://schemas.microsoft.com/office/drawing/2014/main" id="{53139461-3556-7892-9026-78A69363A438}"/>
              </a:ext>
            </a:extLst>
          </p:cNvPr>
          <p:cNvCxnSpPr>
            <a:cxnSpLocks/>
          </p:cNvCxnSpPr>
          <p:nvPr/>
        </p:nvCxnSpPr>
        <p:spPr>
          <a:xfrm>
            <a:off x="11647211" y="7188541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3" name="TextBox 422">
            <a:extLst>
              <a:ext uri="{FF2B5EF4-FFF2-40B4-BE49-F238E27FC236}">
                <a16:creationId xmlns:a16="http://schemas.microsoft.com/office/drawing/2014/main" id="{B03CDB8A-09E9-4FDD-1709-54F75B38AEF3}"/>
              </a:ext>
            </a:extLst>
          </p:cNvPr>
          <p:cNvSpPr txBox="1"/>
          <p:nvPr/>
        </p:nvSpPr>
        <p:spPr>
          <a:xfrm>
            <a:off x="11574140" y="717053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424" name="Straight Connector 423">
            <a:extLst>
              <a:ext uri="{FF2B5EF4-FFF2-40B4-BE49-F238E27FC236}">
                <a16:creationId xmlns:a16="http://schemas.microsoft.com/office/drawing/2014/main" id="{33C874ED-DF82-7DCD-3627-1BF9DF0EF42A}"/>
              </a:ext>
            </a:extLst>
          </p:cNvPr>
          <p:cNvCxnSpPr>
            <a:cxnSpLocks/>
          </p:cNvCxnSpPr>
          <p:nvPr/>
        </p:nvCxnSpPr>
        <p:spPr>
          <a:xfrm>
            <a:off x="3538885" y="7365826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5" name="Straight Connector 424">
            <a:extLst>
              <a:ext uri="{FF2B5EF4-FFF2-40B4-BE49-F238E27FC236}">
                <a16:creationId xmlns:a16="http://schemas.microsoft.com/office/drawing/2014/main" id="{F5D6FDDB-2FE0-4E52-9894-245FB7B24241}"/>
              </a:ext>
            </a:extLst>
          </p:cNvPr>
          <p:cNvCxnSpPr>
            <a:cxnSpLocks/>
          </p:cNvCxnSpPr>
          <p:nvPr/>
        </p:nvCxnSpPr>
        <p:spPr>
          <a:xfrm>
            <a:off x="7173090" y="6411920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6" name="TextBox 425">
            <a:extLst>
              <a:ext uri="{FF2B5EF4-FFF2-40B4-BE49-F238E27FC236}">
                <a16:creationId xmlns:a16="http://schemas.microsoft.com/office/drawing/2014/main" id="{118394B7-5BDD-C9CD-CF0C-B40C4FF62770}"/>
              </a:ext>
            </a:extLst>
          </p:cNvPr>
          <p:cNvSpPr txBox="1"/>
          <p:nvPr/>
        </p:nvSpPr>
        <p:spPr>
          <a:xfrm>
            <a:off x="7960867" y="6081228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2</a:t>
            </a:r>
          </a:p>
        </p:txBody>
      </p:sp>
      <p:sp>
        <p:nvSpPr>
          <p:cNvPr id="427" name="TextBox 426">
            <a:extLst>
              <a:ext uri="{FF2B5EF4-FFF2-40B4-BE49-F238E27FC236}">
                <a16:creationId xmlns:a16="http://schemas.microsoft.com/office/drawing/2014/main" id="{C219AED6-CFAE-F423-9EF7-0DD271C4ABCB}"/>
              </a:ext>
            </a:extLst>
          </p:cNvPr>
          <p:cNvSpPr txBox="1"/>
          <p:nvPr/>
        </p:nvSpPr>
        <p:spPr>
          <a:xfrm>
            <a:off x="2511978" y="7239532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428" name="TextBox 427">
            <a:extLst>
              <a:ext uri="{FF2B5EF4-FFF2-40B4-BE49-F238E27FC236}">
                <a16:creationId xmlns:a16="http://schemas.microsoft.com/office/drawing/2014/main" id="{4852CFA1-83F2-3504-5C4C-C08DCE455582}"/>
              </a:ext>
            </a:extLst>
          </p:cNvPr>
          <p:cNvSpPr txBox="1"/>
          <p:nvPr/>
        </p:nvSpPr>
        <p:spPr>
          <a:xfrm>
            <a:off x="9675579" y="6206522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429" name="Triangle 428">
            <a:extLst>
              <a:ext uri="{FF2B5EF4-FFF2-40B4-BE49-F238E27FC236}">
                <a16:creationId xmlns:a16="http://schemas.microsoft.com/office/drawing/2014/main" id="{01DA81B0-776A-3909-D0C1-C8DF19BB431C}"/>
              </a:ext>
            </a:extLst>
          </p:cNvPr>
          <p:cNvSpPr/>
          <p:nvPr/>
        </p:nvSpPr>
        <p:spPr>
          <a:xfrm rot="14352200">
            <a:off x="9648410" y="6799236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30" name="Group 429">
            <a:extLst>
              <a:ext uri="{FF2B5EF4-FFF2-40B4-BE49-F238E27FC236}">
                <a16:creationId xmlns:a16="http://schemas.microsoft.com/office/drawing/2014/main" id="{D0925BD2-6EBA-4A2D-0341-ECFEDC2E4065}"/>
              </a:ext>
            </a:extLst>
          </p:cNvPr>
          <p:cNvGrpSpPr/>
          <p:nvPr/>
        </p:nvGrpSpPr>
        <p:grpSpPr>
          <a:xfrm>
            <a:off x="6583703" y="6098046"/>
            <a:ext cx="589391" cy="152400"/>
            <a:chOff x="9078898" y="986710"/>
            <a:chExt cx="589391" cy="152400"/>
          </a:xfrm>
        </p:grpSpPr>
        <p:cxnSp>
          <p:nvCxnSpPr>
            <p:cNvPr id="431" name="Straight Connector 430">
              <a:extLst>
                <a:ext uri="{FF2B5EF4-FFF2-40B4-BE49-F238E27FC236}">
                  <a16:creationId xmlns:a16="http://schemas.microsoft.com/office/drawing/2014/main" id="{52C85E24-5A6B-9F4F-388E-1CA8DC5A8708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1062910"/>
              <a:ext cx="580741" cy="0"/>
            </a:xfrm>
            <a:prstGeom prst="line">
              <a:avLst/>
            </a:prstGeom>
            <a:ln w="2222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2" name="Straight Connector 431">
              <a:extLst>
                <a:ext uri="{FF2B5EF4-FFF2-40B4-BE49-F238E27FC236}">
                  <a16:creationId xmlns:a16="http://schemas.microsoft.com/office/drawing/2014/main" id="{A85FFAD0-92BF-56A5-CFF2-36BAE8D46EFD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986710"/>
              <a:ext cx="0" cy="152400"/>
            </a:xfrm>
            <a:prstGeom prst="line">
              <a:avLst/>
            </a:prstGeom>
            <a:ln w="22225">
              <a:solidFill>
                <a:schemeClr val="tx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3" name="Straight Connector 432">
              <a:extLst>
                <a:ext uri="{FF2B5EF4-FFF2-40B4-BE49-F238E27FC236}">
                  <a16:creationId xmlns:a16="http://schemas.microsoft.com/office/drawing/2014/main" id="{C0F9DAE3-05CA-E8BE-1725-B65699C1BE43}"/>
                </a:ext>
              </a:extLst>
            </p:cNvPr>
            <p:cNvCxnSpPr>
              <a:cxnSpLocks/>
            </p:cNvCxnSpPr>
            <p:nvPr/>
          </p:nvCxnSpPr>
          <p:spPr>
            <a:xfrm>
              <a:off x="9668289" y="986710"/>
              <a:ext cx="0" cy="152400"/>
            </a:xfrm>
            <a:prstGeom prst="line">
              <a:avLst/>
            </a:prstGeom>
            <a:ln w="22225">
              <a:solidFill>
                <a:schemeClr val="tx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34" name="TextBox 433">
            <a:extLst>
              <a:ext uri="{FF2B5EF4-FFF2-40B4-BE49-F238E27FC236}">
                <a16:creationId xmlns:a16="http://schemas.microsoft.com/office/drawing/2014/main" id="{6AE4F445-A058-FFC3-80ED-548EF51B60AA}"/>
              </a:ext>
            </a:extLst>
          </p:cNvPr>
          <p:cNvSpPr txBox="1"/>
          <p:nvPr/>
        </p:nvSpPr>
        <p:spPr>
          <a:xfrm>
            <a:off x="5887234" y="5815816"/>
            <a:ext cx="18641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+4bp gRNA offset</a:t>
            </a:r>
          </a:p>
        </p:txBody>
      </p:sp>
      <p:grpSp>
        <p:nvGrpSpPr>
          <p:cNvPr id="435" name="Group 434">
            <a:extLst>
              <a:ext uri="{FF2B5EF4-FFF2-40B4-BE49-F238E27FC236}">
                <a16:creationId xmlns:a16="http://schemas.microsoft.com/office/drawing/2014/main" id="{6B10303E-763B-98B1-8A18-EADD18EF818B}"/>
              </a:ext>
            </a:extLst>
          </p:cNvPr>
          <p:cNvGrpSpPr/>
          <p:nvPr/>
        </p:nvGrpSpPr>
        <p:grpSpPr>
          <a:xfrm>
            <a:off x="3948891" y="7710883"/>
            <a:ext cx="5770307" cy="160076"/>
            <a:chOff x="9078898" y="979034"/>
            <a:chExt cx="5770307" cy="160076"/>
          </a:xfrm>
        </p:grpSpPr>
        <p:cxnSp>
          <p:nvCxnSpPr>
            <p:cNvPr id="436" name="Straight Connector 435">
              <a:extLst>
                <a:ext uri="{FF2B5EF4-FFF2-40B4-BE49-F238E27FC236}">
                  <a16:creationId xmlns:a16="http://schemas.microsoft.com/office/drawing/2014/main" id="{BCA855BE-9A65-2B5E-9186-22CAB0CECCD0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1062910"/>
              <a:ext cx="5770307" cy="0"/>
            </a:xfrm>
            <a:prstGeom prst="line">
              <a:avLst/>
            </a:prstGeom>
            <a:ln w="22225">
              <a:solidFill>
                <a:srgbClr val="FF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7" name="Straight Connector 436">
              <a:extLst>
                <a:ext uri="{FF2B5EF4-FFF2-40B4-BE49-F238E27FC236}">
                  <a16:creationId xmlns:a16="http://schemas.microsoft.com/office/drawing/2014/main" id="{8C504BB6-6088-8DB8-B834-41ACB793A305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986710"/>
              <a:ext cx="0" cy="152400"/>
            </a:xfrm>
            <a:prstGeom prst="line">
              <a:avLst/>
            </a:prstGeom>
            <a:ln w="22225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8" name="Straight Connector 437">
              <a:extLst>
                <a:ext uri="{FF2B5EF4-FFF2-40B4-BE49-F238E27FC236}">
                  <a16:creationId xmlns:a16="http://schemas.microsoft.com/office/drawing/2014/main" id="{A3FD3B20-6825-74F2-5ED3-E413F5E29CE3}"/>
                </a:ext>
              </a:extLst>
            </p:cNvPr>
            <p:cNvCxnSpPr>
              <a:cxnSpLocks/>
            </p:cNvCxnSpPr>
            <p:nvPr/>
          </p:nvCxnSpPr>
          <p:spPr>
            <a:xfrm>
              <a:off x="14849205" y="979034"/>
              <a:ext cx="0" cy="152400"/>
            </a:xfrm>
            <a:prstGeom prst="line">
              <a:avLst/>
            </a:prstGeom>
            <a:ln w="22225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39" name="TextBox 438">
            <a:extLst>
              <a:ext uri="{FF2B5EF4-FFF2-40B4-BE49-F238E27FC236}">
                <a16:creationId xmlns:a16="http://schemas.microsoft.com/office/drawing/2014/main" id="{9B6DB38D-F605-CF98-A8DA-BCF79E903164}"/>
              </a:ext>
            </a:extLst>
          </p:cNvPr>
          <p:cNvSpPr txBox="1"/>
          <p:nvPr/>
        </p:nvSpPr>
        <p:spPr>
          <a:xfrm>
            <a:off x="5794072" y="7794763"/>
            <a:ext cx="18641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FF0000"/>
                </a:solidFill>
              </a:rPr>
              <a:t>38bp 3’ overhang</a:t>
            </a:r>
          </a:p>
        </p:txBody>
      </p:sp>
      <p:sp>
        <p:nvSpPr>
          <p:cNvPr id="440" name="TextBox 439">
            <a:extLst>
              <a:ext uri="{FF2B5EF4-FFF2-40B4-BE49-F238E27FC236}">
                <a16:creationId xmlns:a16="http://schemas.microsoft.com/office/drawing/2014/main" id="{3166D13D-7015-E2A7-2249-DC8F2D1B583B}"/>
              </a:ext>
            </a:extLst>
          </p:cNvPr>
          <p:cNvSpPr txBox="1"/>
          <p:nvPr/>
        </p:nvSpPr>
        <p:spPr>
          <a:xfrm>
            <a:off x="-244471" y="6623979"/>
            <a:ext cx="2006632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H840A PAM Out Configuration</a:t>
            </a:r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9223287A-B571-2260-7555-373C5B885923}"/>
              </a:ext>
            </a:extLst>
          </p:cNvPr>
          <p:cNvCxnSpPr>
            <a:cxnSpLocks/>
          </p:cNvCxnSpPr>
          <p:nvPr/>
        </p:nvCxnSpPr>
        <p:spPr>
          <a:xfrm>
            <a:off x="30006" y="5488367"/>
            <a:ext cx="13003703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1" name="Straight Connector 440">
            <a:extLst>
              <a:ext uri="{FF2B5EF4-FFF2-40B4-BE49-F238E27FC236}">
                <a16:creationId xmlns:a16="http://schemas.microsoft.com/office/drawing/2014/main" id="{412FC537-86F6-4FB2-D257-DDFC9D43E957}"/>
              </a:ext>
            </a:extLst>
          </p:cNvPr>
          <p:cNvCxnSpPr>
            <a:cxnSpLocks/>
          </p:cNvCxnSpPr>
          <p:nvPr/>
        </p:nvCxnSpPr>
        <p:spPr>
          <a:xfrm>
            <a:off x="114544" y="8265433"/>
            <a:ext cx="12919165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3" name="Straight Connector 442">
            <a:extLst>
              <a:ext uri="{FF2B5EF4-FFF2-40B4-BE49-F238E27FC236}">
                <a16:creationId xmlns:a16="http://schemas.microsoft.com/office/drawing/2014/main" id="{FAFC148D-1E5F-9141-28B2-F2719F68B54B}"/>
              </a:ext>
            </a:extLst>
          </p:cNvPr>
          <p:cNvCxnSpPr>
            <a:cxnSpLocks/>
          </p:cNvCxnSpPr>
          <p:nvPr/>
        </p:nvCxnSpPr>
        <p:spPr>
          <a:xfrm>
            <a:off x="67192" y="2728233"/>
            <a:ext cx="12966517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4" name="TextBox 443">
            <a:extLst>
              <a:ext uri="{FF2B5EF4-FFF2-40B4-BE49-F238E27FC236}">
                <a16:creationId xmlns:a16="http://schemas.microsoft.com/office/drawing/2014/main" id="{643CCC83-2F98-1848-3880-55337C948DA4}"/>
              </a:ext>
            </a:extLst>
          </p:cNvPr>
          <p:cNvSpPr txBox="1"/>
          <p:nvPr/>
        </p:nvSpPr>
        <p:spPr>
          <a:xfrm>
            <a:off x="2511978" y="9234059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G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ACCCCACCTTGCCTGAAGGT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ACACGAAACCTTAAACAAAGGAAGTCTGGCCGATC</a:t>
            </a:r>
          </a:p>
        </p:txBody>
      </p:sp>
      <p:sp>
        <p:nvSpPr>
          <p:cNvPr id="445" name="TextBox 444">
            <a:extLst>
              <a:ext uri="{FF2B5EF4-FFF2-40B4-BE49-F238E27FC236}">
                <a16:creationId xmlns:a16="http://schemas.microsoft.com/office/drawing/2014/main" id="{5AC8DB6B-7BB1-C13F-9583-9652DD9786ED}"/>
              </a:ext>
            </a:extLst>
          </p:cNvPr>
          <p:cNvSpPr txBox="1"/>
          <p:nvPr/>
        </p:nvSpPr>
        <p:spPr>
          <a:xfrm>
            <a:off x="8720874" y="10191340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2</a:t>
            </a:r>
          </a:p>
        </p:txBody>
      </p:sp>
      <p:sp>
        <p:nvSpPr>
          <p:cNvPr id="446" name="TextBox 445">
            <a:extLst>
              <a:ext uri="{FF2B5EF4-FFF2-40B4-BE49-F238E27FC236}">
                <a16:creationId xmlns:a16="http://schemas.microsoft.com/office/drawing/2014/main" id="{F3D2AF0F-F1D6-A01E-D275-7D265902E7B3}"/>
              </a:ext>
            </a:extLst>
          </p:cNvPr>
          <p:cNvSpPr txBox="1"/>
          <p:nvPr/>
        </p:nvSpPr>
        <p:spPr>
          <a:xfrm>
            <a:off x="12047542" y="9523784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447" name="TextBox 446">
            <a:extLst>
              <a:ext uri="{FF2B5EF4-FFF2-40B4-BE49-F238E27FC236}">
                <a16:creationId xmlns:a16="http://schemas.microsoft.com/office/drawing/2014/main" id="{7EED4AE1-6311-B3B3-2D2B-11CDFC64EF14}"/>
              </a:ext>
            </a:extLst>
          </p:cNvPr>
          <p:cNvSpPr txBox="1"/>
          <p:nvPr/>
        </p:nvSpPr>
        <p:spPr>
          <a:xfrm>
            <a:off x="2511978" y="9791226"/>
            <a:ext cx="114200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CTGGGGTGGAACGGACTTCCAACCTGTGCTTT</a:t>
            </a:r>
            <a:r>
              <a:rPr lang="en-US" sz="20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GGA</a:t>
            </a:r>
            <a:r>
              <a:rPr lang="en-US" sz="2000" dirty="0">
                <a:solidFill>
                  <a:schemeClr val="accent5">
                    <a:lumMod val="75000"/>
                  </a:schemeClr>
                </a:solidFill>
                <a:latin typeface="Courier" pitchFamily="2" charset="0"/>
              </a:rPr>
              <a:t>ATTTGTTTCCTTCAGACCGG</a:t>
            </a:r>
            <a:r>
              <a:rPr lang="en-US" sz="2000" dirty="0">
                <a:solidFill>
                  <a:schemeClr val="bg2">
                    <a:lumMod val="75000"/>
                  </a:schemeClr>
                </a:solidFill>
                <a:latin typeface="Courier" pitchFamily="2" charset="0"/>
              </a:rPr>
              <a:t>CTAG</a:t>
            </a:r>
          </a:p>
        </p:txBody>
      </p:sp>
      <p:cxnSp>
        <p:nvCxnSpPr>
          <p:cNvPr id="448" name="Straight Connector 447">
            <a:extLst>
              <a:ext uri="{FF2B5EF4-FFF2-40B4-BE49-F238E27FC236}">
                <a16:creationId xmlns:a16="http://schemas.microsoft.com/office/drawing/2014/main" id="{C3E746DE-805C-9C63-EFE7-8381A62206AF}"/>
              </a:ext>
            </a:extLst>
          </p:cNvPr>
          <p:cNvCxnSpPr>
            <a:cxnSpLocks/>
          </p:cNvCxnSpPr>
          <p:nvPr/>
        </p:nvCxnSpPr>
        <p:spPr>
          <a:xfrm>
            <a:off x="1901137" y="9425241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9" name="TextBox 448">
            <a:extLst>
              <a:ext uri="{FF2B5EF4-FFF2-40B4-BE49-F238E27FC236}">
                <a16:creationId xmlns:a16="http://schemas.microsoft.com/office/drawing/2014/main" id="{916F9909-A83E-1C11-49C5-C46CEDBF8AF6}"/>
              </a:ext>
            </a:extLst>
          </p:cNvPr>
          <p:cNvSpPr txBox="1"/>
          <p:nvPr/>
        </p:nvSpPr>
        <p:spPr>
          <a:xfrm>
            <a:off x="1838478" y="9086687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450" name="Straight Connector 449">
            <a:extLst>
              <a:ext uri="{FF2B5EF4-FFF2-40B4-BE49-F238E27FC236}">
                <a16:creationId xmlns:a16="http://schemas.microsoft.com/office/drawing/2014/main" id="{9D781C5B-88AC-3F22-31FD-2D5272FAD609}"/>
              </a:ext>
            </a:extLst>
          </p:cNvPr>
          <p:cNvCxnSpPr>
            <a:cxnSpLocks/>
          </p:cNvCxnSpPr>
          <p:nvPr/>
        </p:nvCxnSpPr>
        <p:spPr>
          <a:xfrm>
            <a:off x="1911549" y="10009284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1" name="TextBox 450">
            <a:extLst>
              <a:ext uri="{FF2B5EF4-FFF2-40B4-BE49-F238E27FC236}">
                <a16:creationId xmlns:a16="http://schemas.microsoft.com/office/drawing/2014/main" id="{CDFA6477-72BB-3F35-6132-8223FA422E67}"/>
              </a:ext>
            </a:extLst>
          </p:cNvPr>
          <p:cNvSpPr txBox="1"/>
          <p:nvPr/>
        </p:nvSpPr>
        <p:spPr>
          <a:xfrm>
            <a:off x="1838478" y="9991281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452" name="Straight Connector 451">
            <a:extLst>
              <a:ext uri="{FF2B5EF4-FFF2-40B4-BE49-F238E27FC236}">
                <a16:creationId xmlns:a16="http://schemas.microsoft.com/office/drawing/2014/main" id="{EE071847-037E-B8DD-F207-AE867FAB691B}"/>
              </a:ext>
            </a:extLst>
          </p:cNvPr>
          <p:cNvCxnSpPr>
            <a:cxnSpLocks/>
          </p:cNvCxnSpPr>
          <p:nvPr/>
        </p:nvCxnSpPr>
        <p:spPr>
          <a:xfrm>
            <a:off x="11654993" y="9425241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3" name="TextBox 452">
            <a:extLst>
              <a:ext uri="{FF2B5EF4-FFF2-40B4-BE49-F238E27FC236}">
                <a16:creationId xmlns:a16="http://schemas.microsoft.com/office/drawing/2014/main" id="{5B81A17B-5BBB-8620-B645-DE76C77D31E4}"/>
              </a:ext>
            </a:extLst>
          </p:cNvPr>
          <p:cNvSpPr txBox="1"/>
          <p:nvPr/>
        </p:nvSpPr>
        <p:spPr>
          <a:xfrm>
            <a:off x="11592334" y="9086687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454" name="Straight Connector 453">
            <a:extLst>
              <a:ext uri="{FF2B5EF4-FFF2-40B4-BE49-F238E27FC236}">
                <a16:creationId xmlns:a16="http://schemas.microsoft.com/office/drawing/2014/main" id="{8A34B803-3944-4B8D-7D70-B96ABC1DF49F}"/>
              </a:ext>
            </a:extLst>
          </p:cNvPr>
          <p:cNvCxnSpPr>
            <a:cxnSpLocks/>
          </p:cNvCxnSpPr>
          <p:nvPr/>
        </p:nvCxnSpPr>
        <p:spPr>
          <a:xfrm>
            <a:off x="11665405" y="10009284"/>
            <a:ext cx="6186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5" name="TextBox 454">
            <a:extLst>
              <a:ext uri="{FF2B5EF4-FFF2-40B4-BE49-F238E27FC236}">
                <a16:creationId xmlns:a16="http://schemas.microsoft.com/office/drawing/2014/main" id="{51016EC8-26D7-60C6-A397-9678321C6042}"/>
              </a:ext>
            </a:extLst>
          </p:cNvPr>
          <p:cNvSpPr txBox="1"/>
          <p:nvPr/>
        </p:nvSpPr>
        <p:spPr>
          <a:xfrm>
            <a:off x="11592334" y="9991281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456" name="Straight Connector 455">
            <a:extLst>
              <a:ext uri="{FF2B5EF4-FFF2-40B4-BE49-F238E27FC236}">
                <a16:creationId xmlns:a16="http://schemas.microsoft.com/office/drawing/2014/main" id="{4E24600E-94DA-AE61-180D-8AC1F88B2023}"/>
              </a:ext>
            </a:extLst>
          </p:cNvPr>
          <p:cNvCxnSpPr>
            <a:cxnSpLocks/>
          </p:cNvCxnSpPr>
          <p:nvPr/>
        </p:nvCxnSpPr>
        <p:spPr>
          <a:xfrm>
            <a:off x="7981448" y="10186569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7" name="Straight Connector 456">
            <a:extLst>
              <a:ext uri="{FF2B5EF4-FFF2-40B4-BE49-F238E27FC236}">
                <a16:creationId xmlns:a16="http://schemas.microsoft.com/office/drawing/2014/main" id="{7FB432CB-DA21-5F26-3FED-D5C05E82BF9C}"/>
              </a:ext>
            </a:extLst>
          </p:cNvPr>
          <p:cNvCxnSpPr>
            <a:cxnSpLocks/>
          </p:cNvCxnSpPr>
          <p:nvPr/>
        </p:nvCxnSpPr>
        <p:spPr>
          <a:xfrm>
            <a:off x="2747173" y="9232663"/>
            <a:ext cx="2994610" cy="0"/>
          </a:xfrm>
          <a:prstGeom prst="line">
            <a:avLst/>
          </a:prstGeom>
          <a:ln w="22225"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8" name="TextBox 457">
            <a:extLst>
              <a:ext uri="{FF2B5EF4-FFF2-40B4-BE49-F238E27FC236}">
                <a16:creationId xmlns:a16="http://schemas.microsoft.com/office/drawing/2014/main" id="{217B0047-36E3-AACF-6824-1D5175C69E87}"/>
              </a:ext>
            </a:extLst>
          </p:cNvPr>
          <p:cNvSpPr txBox="1"/>
          <p:nvPr/>
        </p:nvSpPr>
        <p:spPr>
          <a:xfrm>
            <a:off x="3534950" y="890197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5">
                    <a:lumMod val="75000"/>
                  </a:schemeClr>
                </a:solidFill>
              </a:rPr>
              <a:t>Spacer 1</a:t>
            </a:r>
          </a:p>
        </p:txBody>
      </p:sp>
      <p:sp>
        <p:nvSpPr>
          <p:cNvPr id="459" name="TextBox 458">
            <a:extLst>
              <a:ext uri="{FF2B5EF4-FFF2-40B4-BE49-F238E27FC236}">
                <a16:creationId xmlns:a16="http://schemas.microsoft.com/office/drawing/2014/main" id="{91A807D8-F278-FDD7-8936-E3175C6C2652}"/>
              </a:ext>
            </a:extLst>
          </p:cNvPr>
          <p:cNvSpPr txBox="1"/>
          <p:nvPr/>
        </p:nvSpPr>
        <p:spPr>
          <a:xfrm>
            <a:off x="5289122" y="9046052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460" name="TextBox 459">
            <a:extLst>
              <a:ext uri="{FF2B5EF4-FFF2-40B4-BE49-F238E27FC236}">
                <a16:creationId xmlns:a16="http://schemas.microsoft.com/office/drawing/2014/main" id="{03396C74-0E69-8696-D4D0-7F5299FF27FF}"/>
              </a:ext>
            </a:extLst>
          </p:cNvPr>
          <p:cNvSpPr txBox="1"/>
          <p:nvPr/>
        </p:nvSpPr>
        <p:spPr>
          <a:xfrm>
            <a:off x="6960548" y="10038425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461" name="TextBox 460">
            <a:extLst>
              <a:ext uri="{FF2B5EF4-FFF2-40B4-BE49-F238E27FC236}">
                <a16:creationId xmlns:a16="http://schemas.microsoft.com/office/drawing/2014/main" id="{C3EC2006-299A-30F2-214F-267F56B00651}"/>
              </a:ext>
            </a:extLst>
          </p:cNvPr>
          <p:cNvSpPr txBox="1"/>
          <p:nvPr/>
        </p:nvSpPr>
        <p:spPr>
          <a:xfrm>
            <a:off x="5905428" y="8636559"/>
            <a:ext cx="18641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+14bp gRNA offset</a:t>
            </a:r>
          </a:p>
        </p:txBody>
      </p:sp>
      <p:grpSp>
        <p:nvGrpSpPr>
          <p:cNvPr id="462" name="Group 461">
            <a:extLst>
              <a:ext uri="{FF2B5EF4-FFF2-40B4-BE49-F238E27FC236}">
                <a16:creationId xmlns:a16="http://schemas.microsoft.com/office/drawing/2014/main" id="{E950C1F9-AC06-1852-0720-015BEA7CB636}"/>
              </a:ext>
            </a:extLst>
          </p:cNvPr>
          <p:cNvGrpSpPr/>
          <p:nvPr/>
        </p:nvGrpSpPr>
        <p:grpSpPr>
          <a:xfrm>
            <a:off x="5336828" y="10527653"/>
            <a:ext cx="3110592" cy="171593"/>
            <a:chOff x="9078898" y="967517"/>
            <a:chExt cx="3110592" cy="171593"/>
          </a:xfrm>
        </p:grpSpPr>
        <p:cxnSp>
          <p:nvCxnSpPr>
            <p:cNvPr id="463" name="Straight Connector 462">
              <a:extLst>
                <a:ext uri="{FF2B5EF4-FFF2-40B4-BE49-F238E27FC236}">
                  <a16:creationId xmlns:a16="http://schemas.microsoft.com/office/drawing/2014/main" id="{556718BF-2AEA-6799-0D7B-C1537EE2CA13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078898" y="1055234"/>
              <a:ext cx="3110592" cy="7676"/>
            </a:xfrm>
            <a:prstGeom prst="line">
              <a:avLst/>
            </a:prstGeom>
            <a:ln w="22225">
              <a:solidFill>
                <a:srgbClr val="FF0000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4" name="Straight Connector 463">
              <a:extLst>
                <a:ext uri="{FF2B5EF4-FFF2-40B4-BE49-F238E27FC236}">
                  <a16:creationId xmlns:a16="http://schemas.microsoft.com/office/drawing/2014/main" id="{3DBAF867-398C-9A85-A399-DEDD5D286BBC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986710"/>
              <a:ext cx="0" cy="152400"/>
            </a:xfrm>
            <a:prstGeom prst="line">
              <a:avLst/>
            </a:prstGeom>
            <a:ln w="22225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5" name="Straight Connector 464">
              <a:extLst>
                <a:ext uri="{FF2B5EF4-FFF2-40B4-BE49-F238E27FC236}">
                  <a16:creationId xmlns:a16="http://schemas.microsoft.com/office/drawing/2014/main" id="{55F7524C-3F66-7E4E-4EC9-5B3EFF13CB82}"/>
                </a:ext>
              </a:extLst>
            </p:cNvPr>
            <p:cNvCxnSpPr>
              <a:cxnSpLocks/>
            </p:cNvCxnSpPr>
            <p:nvPr/>
          </p:nvCxnSpPr>
          <p:spPr>
            <a:xfrm>
              <a:off x="12189490" y="967517"/>
              <a:ext cx="0" cy="152400"/>
            </a:xfrm>
            <a:prstGeom prst="line">
              <a:avLst/>
            </a:prstGeom>
            <a:ln w="22225">
              <a:solidFill>
                <a:srgbClr val="FF0000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66" name="TextBox 465">
            <a:extLst>
              <a:ext uri="{FF2B5EF4-FFF2-40B4-BE49-F238E27FC236}">
                <a16:creationId xmlns:a16="http://schemas.microsoft.com/office/drawing/2014/main" id="{E21799FB-01BC-EB1D-4FCD-2A9432FCE9F4}"/>
              </a:ext>
            </a:extLst>
          </p:cNvPr>
          <p:cNvSpPr txBox="1"/>
          <p:nvPr/>
        </p:nvSpPr>
        <p:spPr>
          <a:xfrm>
            <a:off x="5812266" y="10615506"/>
            <a:ext cx="186419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FF0000"/>
                </a:solidFill>
              </a:rPr>
              <a:t>20bp 5’ overhang</a:t>
            </a:r>
          </a:p>
        </p:txBody>
      </p:sp>
      <p:sp>
        <p:nvSpPr>
          <p:cNvPr id="467" name="Triangle 466">
            <a:extLst>
              <a:ext uri="{FF2B5EF4-FFF2-40B4-BE49-F238E27FC236}">
                <a16:creationId xmlns:a16="http://schemas.microsoft.com/office/drawing/2014/main" id="{1AA4AC3C-3151-82D9-E776-1039C06298D0}"/>
              </a:ext>
            </a:extLst>
          </p:cNvPr>
          <p:cNvSpPr/>
          <p:nvPr/>
        </p:nvSpPr>
        <p:spPr>
          <a:xfrm rot="10800000">
            <a:off x="8284784" y="9682273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8" name="Triangle 467">
            <a:extLst>
              <a:ext uri="{FF2B5EF4-FFF2-40B4-BE49-F238E27FC236}">
                <a16:creationId xmlns:a16="http://schemas.microsoft.com/office/drawing/2014/main" id="{F09C0CB6-4D19-AF47-A62E-0B4CEFE1153A}"/>
              </a:ext>
            </a:extLst>
          </p:cNvPr>
          <p:cNvSpPr/>
          <p:nvPr/>
        </p:nvSpPr>
        <p:spPr>
          <a:xfrm rot="14352200">
            <a:off x="5218889" y="9622087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69" name="Group 468">
            <a:extLst>
              <a:ext uri="{FF2B5EF4-FFF2-40B4-BE49-F238E27FC236}">
                <a16:creationId xmlns:a16="http://schemas.microsoft.com/office/drawing/2014/main" id="{980EA1F3-07CE-F8D9-6D97-A618D81B1134}"/>
              </a:ext>
            </a:extLst>
          </p:cNvPr>
          <p:cNvGrpSpPr/>
          <p:nvPr/>
        </p:nvGrpSpPr>
        <p:grpSpPr>
          <a:xfrm>
            <a:off x="5809689" y="8888991"/>
            <a:ext cx="2171763" cy="152400"/>
            <a:chOff x="9078898" y="986710"/>
            <a:chExt cx="2171763" cy="152400"/>
          </a:xfrm>
        </p:grpSpPr>
        <p:cxnSp>
          <p:nvCxnSpPr>
            <p:cNvPr id="470" name="Straight Connector 469">
              <a:extLst>
                <a:ext uri="{FF2B5EF4-FFF2-40B4-BE49-F238E27FC236}">
                  <a16:creationId xmlns:a16="http://schemas.microsoft.com/office/drawing/2014/main" id="{54020F6C-9F40-E6BA-816D-231FEB19557F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1062910"/>
              <a:ext cx="2171763" cy="0"/>
            </a:xfrm>
            <a:prstGeom prst="line">
              <a:avLst/>
            </a:prstGeom>
            <a:ln w="2222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1" name="Straight Connector 470">
              <a:extLst>
                <a:ext uri="{FF2B5EF4-FFF2-40B4-BE49-F238E27FC236}">
                  <a16:creationId xmlns:a16="http://schemas.microsoft.com/office/drawing/2014/main" id="{FA141853-BBB3-377D-DCB5-0886AD034D7F}"/>
                </a:ext>
              </a:extLst>
            </p:cNvPr>
            <p:cNvCxnSpPr>
              <a:cxnSpLocks/>
            </p:cNvCxnSpPr>
            <p:nvPr/>
          </p:nvCxnSpPr>
          <p:spPr>
            <a:xfrm>
              <a:off x="9078898" y="986710"/>
              <a:ext cx="0" cy="152400"/>
            </a:xfrm>
            <a:prstGeom prst="line">
              <a:avLst/>
            </a:prstGeom>
            <a:ln w="22225">
              <a:solidFill>
                <a:schemeClr val="tx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2" name="Straight Connector 471">
              <a:extLst>
                <a:ext uri="{FF2B5EF4-FFF2-40B4-BE49-F238E27FC236}">
                  <a16:creationId xmlns:a16="http://schemas.microsoft.com/office/drawing/2014/main" id="{C1B05DAF-3F88-647E-F43F-B56AAF35AB97}"/>
                </a:ext>
              </a:extLst>
            </p:cNvPr>
            <p:cNvCxnSpPr>
              <a:cxnSpLocks/>
            </p:cNvCxnSpPr>
            <p:nvPr/>
          </p:nvCxnSpPr>
          <p:spPr>
            <a:xfrm>
              <a:off x="11250661" y="986710"/>
              <a:ext cx="0" cy="152400"/>
            </a:xfrm>
            <a:prstGeom prst="line">
              <a:avLst/>
            </a:prstGeom>
            <a:ln w="22225">
              <a:solidFill>
                <a:schemeClr val="tx1"/>
              </a:solidFill>
              <a:prstDash val="soli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73" name="TextBox 472">
            <a:extLst>
              <a:ext uri="{FF2B5EF4-FFF2-40B4-BE49-F238E27FC236}">
                <a16:creationId xmlns:a16="http://schemas.microsoft.com/office/drawing/2014/main" id="{C52C0E64-D974-6FF4-15E4-B79A79B4C89A}"/>
              </a:ext>
            </a:extLst>
          </p:cNvPr>
          <p:cNvSpPr txBox="1"/>
          <p:nvPr/>
        </p:nvSpPr>
        <p:spPr>
          <a:xfrm>
            <a:off x="-244471" y="9399995"/>
            <a:ext cx="2006632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H840A PAM In Configuration</a:t>
            </a:r>
          </a:p>
        </p:txBody>
      </p:sp>
    </p:spTree>
    <p:extLst>
      <p:ext uri="{BB962C8B-B14F-4D97-AF65-F5344CB8AC3E}">
        <p14:creationId xmlns:p14="http://schemas.microsoft.com/office/powerpoint/2010/main" val="3529753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453</TotalTime>
  <Words>117</Words>
  <Application>Microsoft Macintosh PowerPoint</Application>
  <PresentationFormat>Custom</PresentationFormat>
  <Paragraphs>57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123</cp:revision>
  <cp:lastPrinted>2020-07-10T20:40:32Z</cp:lastPrinted>
  <dcterms:created xsi:type="dcterms:W3CDTF">2020-05-07T13:53:30Z</dcterms:created>
  <dcterms:modified xsi:type="dcterms:W3CDTF">2022-07-08T23:57:16Z</dcterms:modified>
</cp:coreProperties>
</file>

<file path=docProps/thumbnail.jpeg>
</file>