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16" r:id="rId1"/>
  </p:sldMasterIdLst>
  <p:notesMasterIdLst>
    <p:notesMasterId r:id="rId3"/>
  </p:notesMasterIdLst>
  <p:sldIdLst>
    <p:sldId id="257" r:id="rId2"/>
  </p:sldIdLst>
  <p:sldSz cx="16459200" cy="96012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07"/>
    <p:restoredTop sz="94583"/>
  </p:normalViewPr>
  <p:slideViewPr>
    <p:cSldViewPr snapToGrid="0" snapToObjects="1">
      <p:cViewPr varScale="1">
        <p:scale>
          <a:sx n="81" d="100"/>
          <a:sy n="81" d="100"/>
        </p:scale>
        <p:origin x="1072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1A348B4-9975-524C-BE6E-E74FD2A3F22C}" type="datetimeFigureOut">
              <a:rPr lang="en-US" smtClean="0"/>
              <a:t>7/5/22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84225" y="1143000"/>
            <a:ext cx="52895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170446-59DF-E547-AD83-C08F6D85CE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2854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784225" y="1143000"/>
            <a:ext cx="528955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170446-59DF-E547-AD83-C08F6D85CE5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96271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057400" y="1571308"/>
            <a:ext cx="12344400" cy="3342640"/>
          </a:xfrm>
        </p:spPr>
        <p:txBody>
          <a:bodyPr anchor="b"/>
          <a:lstStyle>
            <a:lvl1pPr algn="ctr">
              <a:defRPr sz="8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057400" y="5042853"/>
            <a:ext cx="12344400" cy="2318067"/>
          </a:xfrm>
        </p:spPr>
        <p:txBody>
          <a:bodyPr/>
          <a:lstStyle>
            <a:lvl1pPr marL="0" indent="0" algn="ctr">
              <a:buNone/>
              <a:defRPr sz="3240"/>
            </a:lvl1pPr>
            <a:lvl2pPr marL="617220" indent="0" algn="ctr">
              <a:buNone/>
              <a:defRPr sz="2700"/>
            </a:lvl2pPr>
            <a:lvl3pPr marL="1234440" indent="0" algn="ctr">
              <a:buNone/>
              <a:defRPr sz="2430"/>
            </a:lvl3pPr>
            <a:lvl4pPr marL="1851660" indent="0" algn="ctr">
              <a:buNone/>
              <a:defRPr sz="2160"/>
            </a:lvl4pPr>
            <a:lvl5pPr marL="2468880" indent="0" algn="ctr">
              <a:buNone/>
              <a:defRPr sz="2160"/>
            </a:lvl5pPr>
            <a:lvl6pPr marL="3086100" indent="0" algn="ctr">
              <a:buNone/>
              <a:defRPr sz="2160"/>
            </a:lvl6pPr>
            <a:lvl7pPr marL="3703320" indent="0" algn="ctr">
              <a:buNone/>
              <a:defRPr sz="2160"/>
            </a:lvl7pPr>
            <a:lvl8pPr marL="4320540" indent="0" algn="ctr">
              <a:buNone/>
              <a:defRPr sz="2160"/>
            </a:lvl8pPr>
            <a:lvl9pPr marL="4937760" indent="0" algn="ctr">
              <a:buNone/>
              <a:defRPr sz="21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70121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13240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778615" y="511175"/>
            <a:ext cx="3549015" cy="813657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31570" y="511175"/>
            <a:ext cx="10441305" cy="813657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54685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56470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2998" y="2393634"/>
            <a:ext cx="14196060" cy="3993832"/>
          </a:xfrm>
        </p:spPr>
        <p:txBody>
          <a:bodyPr anchor="b"/>
          <a:lstStyle>
            <a:lvl1pPr>
              <a:defRPr sz="8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2998" y="6425249"/>
            <a:ext cx="14196060" cy="2100262"/>
          </a:xfrm>
        </p:spPr>
        <p:txBody>
          <a:bodyPr/>
          <a:lstStyle>
            <a:lvl1pPr marL="0" indent="0">
              <a:buNone/>
              <a:defRPr sz="3240">
                <a:solidFill>
                  <a:schemeClr val="tx1">
                    <a:tint val="75000"/>
                  </a:schemeClr>
                </a:solidFill>
              </a:defRPr>
            </a:lvl1pPr>
            <a:lvl2pPr marL="61722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2pPr>
            <a:lvl3pPr marL="1234440" indent="0">
              <a:buNone/>
              <a:defRPr sz="2430">
                <a:solidFill>
                  <a:schemeClr val="tx1">
                    <a:tint val="75000"/>
                  </a:schemeClr>
                </a:solidFill>
              </a:defRPr>
            </a:lvl3pPr>
            <a:lvl4pPr marL="185166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4pPr>
            <a:lvl5pPr marL="24688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5pPr>
            <a:lvl6pPr marL="308610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6pPr>
            <a:lvl7pPr marL="370332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7pPr>
            <a:lvl8pPr marL="432054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8pPr>
            <a:lvl9pPr marL="493776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86410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31570" y="2555875"/>
            <a:ext cx="6995160" cy="60918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32470" y="2555875"/>
            <a:ext cx="6995160" cy="60918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8289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33714" y="511176"/>
            <a:ext cx="14196060" cy="185578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33715" y="2353628"/>
            <a:ext cx="6963012" cy="1153477"/>
          </a:xfrm>
        </p:spPr>
        <p:txBody>
          <a:bodyPr anchor="b"/>
          <a:lstStyle>
            <a:lvl1pPr marL="0" indent="0">
              <a:buNone/>
              <a:defRPr sz="3240" b="1"/>
            </a:lvl1pPr>
            <a:lvl2pPr marL="617220" indent="0">
              <a:buNone/>
              <a:defRPr sz="2700" b="1"/>
            </a:lvl2pPr>
            <a:lvl3pPr marL="1234440" indent="0">
              <a:buNone/>
              <a:defRPr sz="2430" b="1"/>
            </a:lvl3pPr>
            <a:lvl4pPr marL="1851660" indent="0">
              <a:buNone/>
              <a:defRPr sz="2160" b="1"/>
            </a:lvl4pPr>
            <a:lvl5pPr marL="2468880" indent="0">
              <a:buNone/>
              <a:defRPr sz="2160" b="1"/>
            </a:lvl5pPr>
            <a:lvl6pPr marL="3086100" indent="0">
              <a:buNone/>
              <a:defRPr sz="2160" b="1"/>
            </a:lvl6pPr>
            <a:lvl7pPr marL="3703320" indent="0">
              <a:buNone/>
              <a:defRPr sz="2160" b="1"/>
            </a:lvl7pPr>
            <a:lvl8pPr marL="4320540" indent="0">
              <a:buNone/>
              <a:defRPr sz="2160" b="1"/>
            </a:lvl8pPr>
            <a:lvl9pPr marL="4937760" indent="0">
              <a:buNone/>
              <a:defRPr sz="21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33715" y="3507105"/>
            <a:ext cx="6963012" cy="515842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8332470" y="2353628"/>
            <a:ext cx="6997304" cy="1153477"/>
          </a:xfrm>
        </p:spPr>
        <p:txBody>
          <a:bodyPr anchor="b"/>
          <a:lstStyle>
            <a:lvl1pPr marL="0" indent="0">
              <a:buNone/>
              <a:defRPr sz="3240" b="1"/>
            </a:lvl1pPr>
            <a:lvl2pPr marL="617220" indent="0">
              <a:buNone/>
              <a:defRPr sz="2700" b="1"/>
            </a:lvl2pPr>
            <a:lvl3pPr marL="1234440" indent="0">
              <a:buNone/>
              <a:defRPr sz="2430" b="1"/>
            </a:lvl3pPr>
            <a:lvl4pPr marL="1851660" indent="0">
              <a:buNone/>
              <a:defRPr sz="2160" b="1"/>
            </a:lvl4pPr>
            <a:lvl5pPr marL="2468880" indent="0">
              <a:buNone/>
              <a:defRPr sz="2160" b="1"/>
            </a:lvl5pPr>
            <a:lvl6pPr marL="3086100" indent="0">
              <a:buNone/>
              <a:defRPr sz="2160" b="1"/>
            </a:lvl6pPr>
            <a:lvl7pPr marL="3703320" indent="0">
              <a:buNone/>
              <a:defRPr sz="2160" b="1"/>
            </a:lvl7pPr>
            <a:lvl8pPr marL="4320540" indent="0">
              <a:buNone/>
              <a:defRPr sz="2160" b="1"/>
            </a:lvl8pPr>
            <a:lvl9pPr marL="4937760" indent="0">
              <a:buNone/>
              <a:defRPr sz="21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8332470" y="3507105"/>
            <a:ext cx="6997304" cy="515842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90586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54088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91072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33714" y="640080"/>
            <a:ext cx="5308520" cy="2240280"/>
          </a:xfrm>
        </p:spPr>
        <p:txBody>
          <a:bodyPr anchor="b"/>
          <a:lstStyle>
            <a:lvl1pPr>
              <a:defRPr sz="43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97304" y="1382396"/>
            <a:ext cx="8332470" cy="6823075"/>
          </a:xfrm>
        </p:spPr>
        <p:txBody>
          <a:bodyPr/>
          <a:lstStyle>
            <a:lvl1pPr>
              <a:defRPr sz="4320"/>
            </a:lvl1pPr>
            <a:lvl2pPr>
              <a:defRPr sz="3780"/>
            </a:lvl2pPr>
            <a:lvl3pPr>
              <a:defRPr sz="324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33714" y="2880360"/>
            <a:ext cx="5308520" cy="5336223"/>
          </a:xfrm>
        </p:spPr>
        <p:txBody>
          <a:bodyPr/>
          <a:lstStyle>
            <a:lvl1pPr marL="0" indent="0">
              <a:buNone/>
              <a:defRPr sz="2160"/>
            </a:lvl1pPr>
            <a:lvl2pPr marL="617220" indent="0">
              <a:buNone/>
              <a:defRPr sz="1890"/>
            </a:lvl2pPr>
            <a:lvl3pPr marL="1234440" indent="0">
              <a:buNone/>
              <a:defRPr sz="1620"/>
            </a:lvl3pPr>
            <a:lvl4pPr marL="1851660" indent="0">
              <a:buNone/>
              <a:defRPr sz="1350"/>
            </a:lvl4pPr>
            <a:lvl5pPr marL="2468880" indent="0">
              <a:buNone/>
              <a:defRPr sz="1350"/>
            </a:lvl5pPr>
            <a:lvl6pPr marL="3086100" indent="0">
              <a:buNone/>
              <a:defRPr sz="1350"/>
            </a:lvl6pPr>
            <a:lvl7pPr marL="3703320" indent="0">
              <a:buNone/>
              <a:defRPr sz="1350"/>
            </a:lvl7pPr>
            <a:lvl8pPr marL="4320540" indent="0">
              <a:buNone/>
              <a:defRPr sz="1350"/>
            </a:lvl8pPr>
            <a:lvl9pPr marL="4937760" indent="0">
              <a:buNone/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47942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33714" y="640080"/>
            <a:ext cx="5308520" cy="2240280"/>
          </a:xfrm>
        </p:spPr>
        <p:txBody>
          <a:bodyPr anchor="b"/>
          <a:lstStyle>
            <a:lvl1pPr>
              <a:defRPr sz="43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997304" y="1382396"/>
            <a:ext cx="8332470" cy="6823075"/>
          </a:xfrm>
        </p:spPr>
        <p:txBody>
          <a:bodyPr anchor="t"/>
          <a:lstStyle>
            <a:lvl1pPr marL="0" indent="0">
              <a:buNone/>
              <a:defRPr sz="4320"/>
            </a:lvl1pPr>
            <a:lvl2pPr marL="617220" indent="0">
              <a:buNone/>
              <a:defRPr sz="3780"/>
            </a:lvl2pPr>
            <a:lvl3pPr marL="1234440" indent="0">
              <a:buNone/>
              <a:defRPr sz="3240"/>
            </a:lvl3pPr>
            <a:lvl4pPr marL="1851660" indent="0">
              <a:buNone/>
              <a:defRPr sz="2700"/>
            </a:lvl4pPr>
            <a:lvl5pPr marL="2468880" indent="0">
              <a:buNone/>
              <a:defRPr sz="2700"/>
            </a:lvl5pPr>
            <a:lvl6pPr marL="3086100" indent="0">
              <a:buNone/>
              <a:defRPr sz="2700"/>
            </a:lvl6pPr>
            <a:lvl7pPr marL="3703320" indent="0">
              <a:buNone/>
              <a:defRPr sz="2700"/>
            </a:lvl7pPr>
            <a:lvl8pPr marL="4320540" indent="0">
              <a:buNone/>
              <a:defRPr sz="2700"/>
            </a:lvl8pPr>
            <a:lvl9pPr marL="4937760" indent="0">
              <a:buNone/>
              <a:defRPr sz="2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33714" y="2880360"/>
            <a:ext cx="5308520" cy="5336223"/>
          </a:xfrm>
        </p:spPr>
        <p:txBody>
          <a:bodyPr/>
          <a:lstStyle>
            <a:lvl1pPr marL="0" indent="0">
              <a:buNone/>
              <a:defRPr sz="2160"/>
            </a:lvl1pPr>
            <a:lvl2pPr marL="617220" indent="0">
              <a:buNone/>
              <a:defRPr sz="1890"/>
            </a:lvl2pPr>
            <a:lvl3pPr marL="1234440" indent="0">
              <a:buNone/>
              <a:defRPr sz="1620"/>
            </a:lvl3pPr>
            <a:lvl4pPr marL="1851660" indent="0">
              <a:buNone/>
              <a:defRPr sz="1350"/>
            </a:lvl4pPr>
            <a:lvl5pPr marL="2468880" indent="0">
              <a:buNone/>
              <a:defRPr sz="1350"/>
            </a:lvl5pPr>
            <a:lvl6pPr marL="3086100" indent="0">
              <a:buNone/>
              <a:defRPr sz="1350"/>
            </a:lvl6pPr>
            <a:lvl7pPr marL="3703320" indent="0">
              <a:buNone/>
              <a:defRPr sz="1350"/>
            </a:lvl7pPr>
            <a:lvl8pPr marL="4320540" indent="0">
              <a:buNone/>
              <a:defRPr sz="1350"/>
            </a:lvl8pPr>
            <a:lvl9pPr marL="4937760" indent="0">
              <a:buNone/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85645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31570" y="511176"/>
            <a:ext cx="14196060" cy="18557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31570" y="2555875"/>
            <a:ext cx="14196060" cy="60918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31570" y="8898891"/>
            <a:ext cx="370332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452110" y="8898891"/>
            <a:ext cx="555498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624310" y="8898891"/>
            <a:ext cx="370332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76242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7" r:id="rId1"/>
    <p:sldLayoutId id="2147483818" r:id="rId2"/>
    <p:sldLayoutId id="2147483819" r:id="rId3"/>
    <p:sldLayoutId id="2147483820" r:id="rId4"/>
    <p:sldLayoutId id="2147483821" r:id="rId5"/>
    <p:sldLayoutId id="2147483822" r:id="rId6"/>
    <p:sldLayoutId id="2147483823" r:id="rId7"/>
    <p:sldLayoutId id="2147483824" r:id="rId8"/>
    <p:sldLayoutId id="2147483825" r:id="rId9"/>
    <p:sldLayoutId id="2147483826" r:id="rId10"/>
    <p:sldLayoutId id="2147483827" r:id="rId11"/>
  </p:sldLayoutIdLst>
  <p:txStyles>
    <p:titleStyle>
      <a:lvl1pPr algn="l" defTabSz="1234440" rtl="0" eaLnBrk="1" latinLnBrk="0" hangingPunct="1">
        <a:lnSpc>
          <a:spcPct val="90000"/>
        </a:lnSpc>
        <a:spcBef>
          <a:spcPct val="0"/>
        </a:spcBef>
        <a:buNone/>
        <a:defRPr sz="59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8610" indent="-308610" algn="l" defTabSz="1234440" rtl="0" eaLnBrk="1" latinLnBrk="0" hangingPunct="1">
        <a:lnSpc>
          <a:spcPct val="90000"/>
        </a:lnSpc>
        <a:spcBef>
          <a:spcPts val="1350"/>
        </a:spcBef>
        <a:buFont typeface="Arial" panose="020B0604020202020204" pitchFamily="34" charset="0"/>
        <a:buChar char="•"/>
        <a:defRPr sz="3780" kern="1200">
          <a:solidFill>
            <a:schemeClr val="tx1"/>
          </a:solidFill>
          <a:latin typeface="+mn-lt"/>
          <a:ea typeface="+mn-ea"/>
          <a:cs typeface="+mn-cs"/>
        </a:defRPr>
      </a:lvl1pPr>
      <a:lvl2pPr marL="92583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3240" kern="1200">
          <a:solidFill>
            <a:schemeClr val="tx1"/>
          </a:solidFill>
          <a:latin typeface="+mn-lt"/>
          <a:ea typeface="+mn-ea"/>
          <a:cs typeface="+mn-cs"/>
        </a:defRPr>
      </a:lvl2pPr>
      <a:lvl3pPr marL="154305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16027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4pPr>
      <a:lvl5pPr marL="277749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5pPr>
      <a:lvl6pPr marL="339471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6pPr>
      <a:lvl7pPr marL="401193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7pPr>
      <a:lvl8pPr marL="462915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8pPr>
      <a:lvl9pPr marL="5246370" indent="-308610" algn="l" defTabSz="1234440" rtl="0" eaLnBrk="1" latinLnBrk="0" hangingPunct="1">
        <a:lnSpc>
          <a:spcPct val="90000"/>
        </a:lnSpc>
        <a:spcBef>
          <a:spcPts val="675"/>
        </a:spcBef>
        <a:buFont typeface="Arial" panose="020B0604020202020204" pitchFamily="34" charset="0"/>
        <a:buChar char="•"/>
        <a:defRPr sz="24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1pPr>
      <a:lvl2pPr marL="61722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2pPr>
      <a:lvl3pPr marL="123444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3pPr>
      <a:lvl4pPr marL="185166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5pPr>
      <a:lvl6pPr marL="308610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6pPr>
      <a:lvl7pPr marL="370332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7pPr>
      <a:lvl8pPr marL="432054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8pPr>
      <a:lvl9pPr marL="4937760" algn="l" defTabSz="1234440" rtl="0" eaLnBrk="1" latinLnBrk="0" hangingPunct="1">
        <a:defRPr sz="24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TextBox 96">
            <a:extLst>
              <a:ext uri="{FF2B5EF4-FFF2-40B4-BE49-F238E27FC236}">
                <a16:creationId xmlns:a16="http://schemas.microsoft.com/office/drawing/2014/main" id="{15BE1F4D-4416-7D4D-AC90-2D4402F63CED}"/>
              </a:ext>
            </a:extLst>
          </p:cNvPr>
          <p:cNvSpPr txBox="1"/>
          <p:nvPr/>
        </p:nvSpPr>
        <p:spPr>
          <a:xfrm>
            <a:off x="8723579" y="2501513"/>
            <a:ext cx="497955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4">
                    <a:lumMod val="75000"/>
                  </a:schemeClr>
                </a:solidFill>
                <a:latin typeface="Courier" pitchFamily="2" charset="0"/>
              </a:rPr>
              <a:t>ACGAACGUUUGAGAGCGAGA</a:t>
            </a:r>
          </a:p>
        </p:txBody>
      </p:sp>
      <p:sp>
        <p:nvSpPr>
          <p:cNvPr id="140" name="TextBox 139">
            <a:extLst>
              <a:ext uri="{FF2B5EF4-FFF2-40B4-BE49-F238E27FC236}">
                <a16:creationId xmlns:a16="http://schemas.microsoft.com/office/drawing/2014/main" id="{9CF4877B-8FD4-A74D-9F7B-23801011E8EC}"/>
              </a:ext>
            </a:extLst>
          </p:cNvPr>
          <p:cNvSpPr txBox="1"/>
          <p:nvPr/>
        </p:nvSpPr>
        <p:spPr>
          <a:xfrm>
            <a:off x="12809415" y="1591754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5799CD0-411F-B345-9EC0-B940A4EF38BC}"/>
              </a:ext>
            </a:extLst>
          </p:cNvPr>
          <p:cNvSpPr txBox="1"/>
          <p:nvPr/>
        </p:nvSpPr>
        <p:spPr>
          <a:xfrm>
            <a:off x="8720520" y="1893664"/>
            <a:ext cx="497955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tx2">
                    <a:lumMod val="60000"/>
                    <a:lumOff val="40000"/>
                  </a:schemeClr>
                </a:solidFill>
                <a:latin typeface="Courier" pitchFamily="2" charset="0"/>
              </a:rPr>
              <a:t>ACGAACGTTTGAGAGCGAGA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NGG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D841051F-183B-1346-A02C-CF36ACF4759D}"/>
              </a:ext>
            </a:extLst>
          </p:cNvPr>
          <p:cNvCxnSpPr>
            <a:cxnSpLocks/>
          </p:cNvCxnSpPr>
          <p:nvPr/>
        </p:nvCxnSpPr>
        <p:spPr>
          <a:xfrm>
            <a:off x="7495108" y="2145047"/>
            <a:ext cx="129315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1A995131-624B-0644-9A86-6C25C72DC36A}"/>
              </a:ext>
            </a:extLst>
          </p:cNvPr>
          <p:cNvSpPr txBox="1"/>
          <p:nvPr/>
        </p:nvSpPr>
        <p:spPr>
          <a:xfrm>
            <a:off x="8720530" y="2983138"/>
            <a:ext cx="488696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TGCTTGCAAACTCTCGCTCT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AEDBA500-1C58-104D-92B3-115A3E55122A}"/>
              </a:ext>
            </a:extLst>
          </p:cNvPr>
          <p:cNvCxnSpPr>
            <a:cxnSpLocks/>
          </p:cNvCxnSpPr>
          <p:nvPr/>
        </p:nvCxnSpPr>
        <p:spPr>
          <a:xfrm>
            <a:off x="13514886" y="2145047"/>
            <a:ext cx="132549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A75BE3C-87A6-2B45-8F50-B5CFCF7A1A47}"/>
              </a:ext>
            </a:extLst>
          </p:cNvPr>
          <p:cNvCxnSpPr>
            <a:cxnSpLocks/>
          </p:cNvCxnSpPr>
          <p:nvPr/>
        </p:nvCxnSpPr>
        <p:spPr>
          <a:xfrm flipV="1">
            <a:off x="14381037" y="2439688"/>
            <a:ext cx="459342" cy="5118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A67E4213-644B-CC45-9A9D-788054DD49C3}"/>
              </a:ext>
            </a:extLst>
          </p:cNvPr>
          <p:cNvCxnSpPr>
            <a:cxnSpLocks/>
          </p:cNvCxnSpPr>
          <p:nvPr/>
        </p:nvCxnSpPr>
        <p:spPr>
          <a:xfrm flipV="1">
            <a:off x="12973490" y="1528040"/>
            <a:ext cx="0" cy="40894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98DDB1EC-58EF-AB48-B21A-C2E4170462F8}"/>
              </a:ext>
            </a:extLst>
          </p:cNvPr>
          <p:cNvSpPr txBox="1"/>
          <p:nvPr/>
        </p:nvSpPr>
        <p:spPr>
          <a:xfrm>
            <a:off x="12165089" y="1194986"/>
            <a:ext cx="169038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rgbClr val="FF0000"/>
                </a:solidFill>
              </a:rPr>
              <a:t>PAM site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C6D9D5C4-E820-1143-9AF7-E729ADCCB573}"/>
              </a:ext>
            </a:extLst>
          </p:cNvPr>
          <p:cNvSpPr txBox="1"/>
          <p:nvPr/>
        </p:nvSpPr>
        <p:spPr>
          <a:xfrm>
            <a:off x="338702" y="1941234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SpCas9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D78BE1D-0F56-4A49-937E-7527EF75579F}"/>
              </a:ext>
            </a:extLst>
          </p:cNvPr>
          <p:cNvSpPr txBox="1"/>
          <p:nvPr/>
        </p:nvSpPr>
        <p:spPr>
          <a:xfrm>
            <a:off x="-65532" y="4830268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AsCas12a</a:t>
            </a:r>
          </a:p>
        </p:txBody>
      </p:sp>
      <p:sp>
        <p:nvSpPr>
          <p:cNvPr id="162" name="Triangle 161">
            <a:extLst>
              <a:ext uri="{FF2B5EF4-FFF2-40B4-BE49-F238E27FC236}">
                <a16:creationId xmlns:a16="http://schemas.microsoft.com/office/drawing/2014/main" id="{FD2A0072-F1C1-A44E-AC59-B9B53F2CC725}"/>
              </a:ext>
            </a:extLst>
          </p:cNvPr>
          <p:cNvSpPr/>
          <p:nvPr/>
        </p:nvSpPr>
        <p:spPr>
          <a:xfrm rot="10800000">
            <a:off x="12175416" y="1806599"/>
            <a:ext cx="198783" cy="171365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3" name="Triangle 162">
            <a:extLst>
              <a:ext uri="{FF2B5EF4-FFF2-40B4-BE49-F238E27FC236}">
                <a16:creationId xmlns:a16="http://schemas.microsoft.com/office/drawing/2014/main" id="{9536088D-05E8-C244-9D7D-82FFB2CA9F6F}"/>
              </a:ext>
            </a:extLst>
          </p:cNvPr>
          <p:cNvSpPr/>
          <p:nvPr/>
        </p:nvSpPr>
        <p:spPr>
          <a:xfrm>
            <a:off x="12173368" y="3423178"/>
            <a:ext cx="198783" cy="171365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6" name="Triangle 165">
            <a:extLst>
              <a:ext uri="{FF2B5EF4-FFF2-40B4-BE49-F238E27FC236}">
                <a16:creationId xmlns:a16="http://schemas.microsoft.com/office/drawing/2014/main" id="{7F427FF2-0F8A-3842-BA25-988B779B83AF}"/>
              </a:ext>
            </a:extLst>
          </p:cNvPr>
          <p:cNvSpPr/>
          <p:nvPr/>
        </p:nvSpPr>
        <p:spPr>
          <a:xfrm rot="10800000">
            <a:off x="12748462" y="4703119"/>
            <a:ext cx="198783" cy="171365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7" name="Triangle 166">
            <a:extLst>
              <a:ext uri="{FF2B5EF4-FFF2-40B4-BE49-F238E27FC236}">
                <a16:creationId xmlns:a16="http://schemas.microsoft.com/office/drawing/2014/main" id="{C8386680-58F9-4B41-800D-B19DB6F0FA81}"/>
              </a:ext>
            </a:extLst>
          </p:cNvPr>
          <p:cNvSpPr/>
          <p:nvPr/>
        </p:nvSpPr>
        <p:spPr>
          <a:xfrm rot="7117639">
            <a:off x="13775127" y="6325172"/>
            <a:ext cx="198783" cy="171365"/>
          </a:xfrm>
          <a:prstGeom prst="triangl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AACA2733-6D13-C641-9292-CCBE6F55FB65}"/>
              </a:ext>
            </a:extLst>
          </p:cNvPr>
          <p:cNvSpPr txBox="1"/>
          <p:nvPr/>
        </p:nvSpPr>
        <p:spPr>
          <a:xfrm>
            <a:off x="14582706" y="1839897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7812C850-FBE1-7340-B821-0459C1FEE281}"/>
              </a:ext>
            </a:extLst>
          </p:cNvPr>
          <p:cNvSpPr txBox="1"/>
          <p:nvPr/>
        </p:nvSpPr>
        <p:spPr>
          <a:xfrm>
            <a:off x="14582706" y="2425249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1700AF10-EA51-FC4C-A449-98C1161AC495}"/>
              </a:ext>
            </a:extLst>
          </p:cNvPr>
          <p:cNvSpPr txBox="1"/>
          <p:nvPr/>
        </p:nvSpPr>
        <p:spPr>
          <a:xfrm>
            <a:off x="7436342" y="1839897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3CC44260-B345-4D4A-8A61-55D3B93A550A}"/>
              </a:ext>
            </a:extLst>
          </p:cNvPr>
          <p:cNvSpPr txBox="1"/>
          <p:nvPr/>
        </p:nvSpPr>
        <p:spPr>
          <a:xfrm>
            <a:off x="7436342" y="2425249"/>
            <a:ext cx="43570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D35E6AD8-D536-AC4B-BF25-A078D4C6581E}"/>
              </a:ext>
            </a:extLst>
          </p:cNvPr>
          <p:cNvCxnSpPr>
            <a:cxnSpLocks/>
          </p:cNvCxnSpPr>
          <p:nvPr/>
        </p:nvCxnSpPr>
        <p:spPr>
          <a:xfrm flipH="1">
            <a:off x="2724202" y="75118"/>
            <a:ext cx="6542" cy="938571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TextBox 79">
            <a:extLst>
              <a:ext uri="{FF2B5EF4-FFF2-40B4-BE49-F238E27FC236}">
                <a16:creationId xmlns:a16="http://schemas.microsoft.com/office/drawing/2014/main" id="{CE0E3246-3FA0-0F4F-9687-633A66C4C928}"/>
              </a:ext>
            </a:extLst>
          </p:cNvPr>
          <p:cNvSpPr txBox="1"/>
          <p:nvPr/>
        </p:nvSpPr>
        <p:spPr>
          <a:xfrm>
            <a:off x="3017999" y="1941234"/>
            <a:ext cx="1364361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latin typeface="Courier" pitchFamily="2" charset="0"/>
              </a:rPr>
              <a:t>(3/3)NGG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B05B8ABD-ACC2-B348-A3E7-FF1050DFEE02}"/>
              </a:ext>
            </a:extLst>
          </p:cNvPr>
          <p:cNvSpPr txBox="1"/>
          <p:nvPr/>
        </p:nvSpPr>
        <p:spPr>
          <a:xfrm>
            <a:off x="2814672" y="4821468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latin typeface="Courier" pitchFamily="2" charset="0"/>
              </a:rPr>
              <a:t>TTTV(18/23)</a:t>
            </a:r>
          </a:p>
        </p:txBody>
      </p: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978ED7D4-AED1-0245-8528-58B7244ADD05}"/>
              </a:ext>
            </a:extLst>
          </p:cNvPr>
          <p:cNvCxnSpPr>
            <a:cxnSpLocks/>
          </p:cNvCxnSpPr>
          <p:nvPr/>
        </p:nvCxnSpPr>
        <p:spPr>
          <a:xfrm>
            <a:off x="4713926" y="59352"/>
            <a:ext cx="0" cy="940147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Rectangle 84">
            <a:extLst>
              <a:ext uri="{FF2B5EF4-FFF2-40B4-BE49-F238E27FC236}">
                <a16:creationId xmlns:a16="http://schemas.microsoft.com/office/drawing/2014/main" id="{180FA2B1-F180-7E46-AE97-B9AB451BAAC9}"/>
              </a:ext>
            </a:extLst>
          </p:cNvPr>
          <p:cNvSpPr/>
          <p:nvPr/>
        </p:nvSpPr>
        <p:spPr>
          <a:xfrm>
            <a:off x="2984697" y="286404"/>
            <a:ext cx="143096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/>
              <a:t>Rebase Motif</a:t>
            </a:r>
            <a:endParaRPr lang="en-US" dirty="0"/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619F89C7-437F-DA44-90F0-7CCB0C873627}"/>
              </a:ext>
            </a:extLst>
          </p:cNvPr>
          <p:cNvSpPr/>
          <p:nvPr/>
        </p:nvSpPr>
        <p:spPr>
          <a:xfrm>
            <a:off x="360376" y="286404"/>
            <a:ext cx="103746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Nuclease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8FA963CB-6808-BA43-8AF0-5EB34E80D54A}"/>
              </a:ext>
            </a:extLst>
          </p:cNvPr>
          <p:cNvSpPr/>
          <p:nvPr/>
        </p:nvSpPr>
        <p:spPr>
          <a:xfrm>
            <a:off x="10567636" y="301976"/>
            <a:ext cx="192937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Example sequence</a:t>
            </a:r>
          </a:p>
        </p:txBody>
      </p: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7406C93E-EC30-B34E-AE05-6754BBA7C57B}"/>
              </a:ext>
            </a:extLst>
          </p:cNvPr>
          <p:cNvCxnSpPr>
            <a:cxnSpLocks/>
          </p:cNvCxnSpPr>
          <p:nvPr/>
        </p:nvCxnSpPr>
        <p:spPr>
          <a:xfrm flipH="1">
            <a:off x="227344" y="928271"/>
            <a:ext cx="15949946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Rectangle 57">
            <a:extLst>
              <a:ext uri="{FF2B5EF4-FFF2-40B4-BE49-F238E27FC236}">
                <a16:creationId xmlns:a16="http://schemas.microsoft.com/office/drawing/2014/main" id="{2EE4591F-6807-1642-91A5-4C4CEF06EDEE}"/>
              </a:ext>
            </a:extLst>
          </p:cNvPr>
          <p:cNvSpPr/>
          <p:nvPr/>
        </p:nvSpPr>
        <p:spPr>
          <a:xfrm>
            <a:off x="4820434" y="147907"/>
            <a:ext cx="669414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PAM </a:t>
            </a:r>
          </a:p>
          <a:p>
            <a:pPr algn="ctr"/>
            <a:r>
              <a:rPr lang="en-US" dirty="0"/>
              <a:t>side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C8D92238-ABF4-D64B-ACD3-AAAE1288BDDD}"/>
              </a:ext>
            </a:extLst>
          </p:cNvPr>
          <p:cNvSpPr txBox="1"/>
          <p:nvPr/>
        </p:nvSpPr>
        <p:spPr>
          <a:xfrm>
            <a:off x="4614735" y="1941234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3’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163697B0-F096-BB41-A972-8F6D070447A6}"/>
              </a:ext>
            </a:extLst>
          </p:cNvPr>
          <p:cNvSpPr txBox="1"/>
          <p:nvPr/>
        </p:nvSpPr>
        <p:spPr>
          <a:xfrm>
            <a:off x="4269635" y="4821468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5’</a:t>
            </a:r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0B35C105-A11D-6742-AB9B-466E5B61B282}"/>
              </a:ext>
            </a:extLst>
          </p:cNvPr>
          <p:cNvCxnSpPr>
            <a:cxnSpLocks/>
          </p:cNvCxnSpPr>
          <p:nvPr/>
        </p:nvCxnSpPr>
        <p:spPr>
          <a:xfrm>
            <a:off x="5584748" y="59352"/>
            <a:ext cx="0" cy="940147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34FF6480-C267-AE4F-9932-4EBB387CDF31}"/>
              </a:ext>
            </a:extLst>
          </p:cNvPr>
          <p:cNvCxnSpPr>
            <a:cxnSpLocks/>
          </p:cNvCxnSpPr>
          <p:nvPr/>
        </p:nvCxnSpPr>
        <p:spPr>
          <a:xfrm>
            <a:off x="6626008" y="111669"/>
            <a:ext cx="0" cy="934916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Rectangle 64">
            <a:extLst>
              <a:ext uri="{FF2B5EF4-FFF2-40B4-BE49-F238E27FC236}">
                <a16:creationId xmlns:a16="http://schemas.microsoft.com/office/drawing/2014/main" id="{0C2DACE0-5389-FD4F-BD79-10292C616BC6}"/>
              </a:ext>
            </a:extLst>
          </p:cNvPr>
          <p:cNvSpPr/>
          <p:nvPr/>
        </p:nvSpPr>
        <p:spPr>
          <a:xfrm>
            <a:off x="5678154" y="147907"/>
            <a:ext cx="869148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Spacer </a:t>
            </a:r>
          </a:p>
          <a:p>
            <a:pPr algn="ctr"/>
            <a:r>
              <a:rPr lang="en-US" dirty="0"/>
              <a:t>length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6B9225A9-BDAF-994B-972D-1FC956BE0AF2}"/>
              </a:ext>
            </a:extLst>
          </p:cNvPr>
          <p:cNvSpPr txBox="1"/>
          <p:nvPr/>
        </p:nvSpPr>
        <p:spPr>
          <a:xfrm>
            <a:off x="5714847" y="1941234"/>
            <a:ext cx="795762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20nt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58B8617E-1958-AD44-884D-9343A722FB9B}"/>
              </a:ext>
            </a:extLst>
          </p:cNvPr>
          <p:cNvSpPr txBox="1"/>
          <p:nvPr/>
        </p:nvSpPr>
        <p:spPr>
          <a:xfrm>
            <a:off x="5739132" y="4821468"/>
            <a:ext cx="817796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23nt</a:t>
            </a:r>
          </a:p>
        </p:txBody>
      </p: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A4BD2588-4264-2D4A-826B-92E0824AD095}"/>
              </a:ext>
            </a:extLst>
          </p:cNvPr>
          <p:cNvCxnSpPr>
            <a:cxnSpLocks/>
          </p:cNvCxnSpPr>
          <p:nvPr/>
        </p:nvCxnSpPr>
        <p:spPr>
          <a:xfrm>
            <a:off x="1684954" y="85626"/>
            <a:ext cx="0" cy="937520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Rectangle 78">
            <a:extLst>
              <a:ext uri="{FF2B5EF4-FFF2-40B4-BE49-F238E27FC236}">
                <a16:creationId xmlns:a16="http://schemas.microsoft.com/office/drawing/2014/main" id="{8D661178-7F79-0E41-8D06-09867363274E}"/>
              </a:ext>
            </a:extLst>
          </p:cNvPr>
          <p:cNvSpPr/>
          <p:nvPr/>
        </p:nvSpPr>
        <p:spPr>
          <a:xfrm>
            <a:off x="1752863" y="286404"/>
            <a:ext cx="76469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Target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C1DF5226-378D-514C-A624-9C7AC1A03866}"/>
              </a:ext>
            </a:extLst>
          </p:cNvPr>
          <p:cNvSpPr txBox="1"/>
          <p:nvPr/>
        </p:nvSpPr>
        <p:spPr>
          <a:xfrm>
            <a:off x="1643390" y="1945273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DNA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974B7EB6-0F85-1C47-B410-435B14991A49}"/>
              </a:ext>
            </a:extLst>
          </p:cNvPr>
          <p:cNvSpPr txBox="1"/>
          <p:nvPr/>
        </p:nvSpPr>
        <p:spPr>
          <a:xfrm>
            <a:off x="1298291" y="4825507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DNA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B74869E3-7056-0643-9FEB-C01E96FBCCA5}"/>
              </a:ext>
            </a:extLst>
          </p:cNvPr>
          <p:cNvGrpSpPr/>
          <p:nvPr/>
        </p:nvGrpSpPr>
        <p:grpSpPr>
          <a:xfrm>
            <a:off x="7495108" y="2469584"/>
            <a:ext cx="1293154" cy="751283"/>
            <a:chOff x="7172514" y="2200880"/>
            <a:chExt cx="1293154" cy="751283"/>
          </a:xfrm>
        </p:grpSpPr>
        <p:cxnSp>
          <p:nvCxnSpPr>
            <p:cNvPr id="91" name="Straight Connector 90">
              <a:extLst>
                <a:ext uri="{FF2B5EF4-FFF2-40B4-BE49-F238E27FC236}">
                  <a16:creationId xmlns:a16="http://schemas.microsoft.com/office/drawing/2014/main" id="{F954D1C1-32D9-2A41-8AC2-41C4BAC347E0}"/>
                </a:ext>
              </a:extLst>
            </p:cNvPr>
            <p:cNvCxnSpPr>
              <a:cxnSpLocks/>
            </p:cNvCxnSpPr>
            <p:nvPr/>
          </p:nvCxnSpPr>
          <p:spPr>
            <a:xfrm>
              <a:off x="8166945" y="2952163"/>
              <a:ext cx="298723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>
              <a:extLst>
                <a:ext uri="{FF2B5EF4-FFF2-40B4-BE49-F238E27FC236}">
                  <a16:creationId xmlns:a16="http://schemas.microsoft.com/office/drawing/2014/main" id="{22A77E19-D1B7-AC49-9EFC-7C3FC8EA3F4D}"/>
                </a:ext>
              </a:extLst>
            </p:cNvPr>
            <p:cNvCxnSpPr>
              <a:cxnSpLocks/>
            </p:cNvCxnSpPr>
            <p:nvPr/>
          </p:nvCxnSpPr>
          <p:spPr>
            <a:xfrm>
              <a:off x="7828325" y="2207135"/>
              <a:ext cx="337829" cy="745028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Straight Connector 92">
              <a:extLst>
                <a:ext uri="{FF2B5EF4-FFF2-40B4-BE49-F238E27FC236}">
                  <a16:creationId xmlns:a16="http://schemas.microsoft.com/office/drawing/2014/main" id="{6EAA9E46-593B-6346-85CA-4E581650B7A4}"/>
                </a:ext>
              </a:extLst>
            </p:cNvPr>
            <p:cNvCxnSpPr>
              <a:cxnSpLocks/>
            </p:cNvCxnSpPr>
            <p:nvPr/>
          </p:nvCxnSpPr>
          <p:spPr>
            <a:xfrm>
              <a:off x="7172514" y="2200880"/>
              <a:ext cx="666401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5" name="TextBox 94">
            <a:extLst>
              <a:ext uri="{FF2B5EF4-FFF2-40B4-BE49-F238E27FC236}">
                <a16:creationId xmlns:a16="http://schemas.microsoft.com/office/drawing/2014/main" id="{44AFDE1A-3412-A94B-A0AC-33C5ACB69418}"/>
              </a:ext>
            </a:extLst>
          </p:cNvPr>
          <p:cNvSpPr txBox="1"/>
          <p:nvPr/>
        </p:nvSpPr>
        <p:spPr>
          <a:xfrm>
            <a:off x="12798568" y="2988138"/>
            <a:ext cx="85168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NCC</a:t>
            </a:r>
          </a:p>
        </p:txBody>
      </p: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30636152-52A4-A949-A02F-66F0EA1E981D}"/>
              </a:ext>
            </a:extLst>
          </p:cNvPr>
          <p:cNvCxnSpPr>
            <a:cxnSpLocks/>
          </p:cNvCxnSpPr>
          <p:nvPr/>
        </p:nvCxnSpPr>
        <p:spPr>
          <a:xfrm flipH="1">
            <a:off x="13514885" y="2450200"/>
            <a:ext cx="881970" cy="786369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Straight Connector 97">
            <a:extLst>
              <a:ext uri="{FF2B5EF4-FFF2-40B4-BE49-F238E27FC236}">
                <a16:creationId xmlns:a16="http://schemas.microsoft.com/office/drawing/2014/main" id="{26E27648-B8F9-9540-8CF4-C78730125FE1}"/>
              </a:ext>
            </a:extLst>
          </p:cNvPr>
          <p:cNvCxnSpPr>
            <a:cxnSpLocks/>
          </p:cNvCxnSpPr>
          <p:nvPr/>
        </p:nvCxnSpPr>
        <p:spPr>
          <a:xfrm>
            <a:off x="8492453" y="2757185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Connector 98">
            <a:extLst>
              <a:ext uri="{FF2B5EF4-FFF2-40B4-BE49-F238E27FC236}">
                <a16:creationId xmlns:a16="http://schemas.microsoft.com/office/drawing/2014/main" id="{8D855EF4-A256-BD42-9F97-FE60B4E79E81}"/>
              </a:ext>
            </a:extLst>
          </p:cNvPr>
          <p:cNvCxnSpPr>
            <a:cxnSpLocks/>
          </p:cNvCxnSpPr>
          <p:nvPr/>
        </p:nvCxnSpPr>
        <p:spPr>
          <a:xfrm>
            <a:off x="12937878" y="2750162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TextBox 99">
            <a:extLst>
              <a:ext uri="{FF2B5EF4-FFF2-40B4-BE49-F238E27FC236}">
                <a16:creationId xmlns:a16="http://schemas.microsoft.com/office/drawing/2014/main" id="{EC99F5E4-9696-1044-BB8D-0204B418C37A}"/>
              </a:ext>
            </a:extLst>
          </p:cNvPr>
          <p:cNvSpPr txBox="1"/>
          <p:nvPr/>
        </p:nvSpPr>
        <p:spPr>
          <a:xfrm>
            <a:off x="8569580" y="245424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101" name="TextBox 100">
            <a:extLst>
              <a:ext uri="{FF2B5EF4-FFF2-40B4-BE49-F238E27FC236}">
                <a16:creationId xmlns:a16="http://schemas.microsoft.com/office/drawing/2014/main" id="{B50DF56E-885B-6844-B18C-80A933720D91}"/>
              </a:ext>
            </a:extLst>
          </p:cNvPr>
          <p:cNvSpPr txBox="1"/>
          <p:nvPr/>
        </p:nvSpPr>
        <p:spPr>
          <a:xfrm>
            <a:off x="12847559" y="245424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C649A3B3-C054-DE42-A281-17C33B2B55B7}"/>
              </a:ext>
            </a:extLst>
          </p:cNvPr>
          <p:cNvGrpSpPr/>
          <p:nvPr/>
        </p:nvGrpSpPr>
        <p:grpSpPr>
          <a:xfrm>
            <a:off x="8898757" y="2888741"/>
            <a:ext cx="3865401" cy="179803"/>
            <a:chOff x="2537530" y="2602325"/>
            <a:chExt cx="3623813" cy="168565"/>
          </a:xfrm>
        </p:grpSpPr>
        <p:cxnSp>
          <p:nvCxnSpPr>
            <p:cNvPr id="103" name="Straight Connector 102">
              <a:extLst>
                <a:ext uri="{FF2B5EF4-FFF2-40B4-BE49-F238E27FC236}">
                  <a16:creationId xmlns:a16="http://schemas.microsoft.com/office/drawing/2014/main" id="{AFB6CF54-6E37-4347-9989-CA20A681207C}"/>
                </a:ext>
              </a:extLst>
            </p:cNvPr>
            <p:cNvCxnSpPr>
              <a:cxnSpLocks/>
            </p:cNvCxnSpPr>
            <p:nvPr/>
          </p:nvCxnSpPr>
          <p:spPr>
            <a:xfrm>
              <a:off x="539843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Straight Connector 103">
              <a:extLst>
                <a:ext uri="{FF2B5EF4-FFF2-40B4-BE49-F238E27FC236}">
                  <a16:creationId xmlns:a16="http://schemas.microsoft.com/office/drawing/2014/main" id="{220DBFD4-2585-B440-B751-CB87D08E5659}"/>
                </a:ext>
              </a:extLst>
            </p:cNvPr>
            <p:cNvCxnSpPr>
              <a:cxnSpLocks/>
            </p:cNvCxnSpPr>
            <p:nvPr/>
          </p:nvCxnSpPr>
          <p:spPr>
            <a:xfrm>
              <a:off x="558916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Straight Connector 104">
              <a:extLst>
                <a:ext uri="{FF2B5EF4-FFF2-40B4-BE49-F238E27FC236}">
                  <a16:creationId xmlns:a16="http://schemas.microsoft.com/office/drawing/2014/main" id="{81E22766-7EE8-CD43-9572-C34BE8AEC94D}"/>
                </a:ext>
              </a:extLst>
            </p:cNvPr>
            <p:cNvCxnSpPr>
              <a:cxnSpLocks/>
            </p:cNvCxnSpPr>
            <p:nvPr/>
          </p:nvCxnSpPr>
          <p:spPr>
            <a:xfrm>
              <a:off x="520770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Straight Connector 105">
              <a:extLst>
                <a:ext uri="{FF2B5EF4-FFF2-40B4-BE49-F238E27FC236}">
                  <a16:creationId xmlns:a16="http://schemas.microsoft.com/office/drawing/2014/main" id="{3BC98180-3BF9-2E46-B50E-C1569B401490}"/>
                </a:ext>
              </a:extLst>
            </p:cNvPr>
            <p:cNvCxnSpPr>
              <a:cxnSpLocks/>
            </p:cNvCxnSpPr>
            <p:nvPr/>
          </p:nvCxnSpPr>
          <p:spPr>
            <a:xfrm>
              <a:off x="501698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Straight Connector 114">
              <a:extLst>
                <a:ext uri="{FF2B5EF4-FFF2-40B4-BE49-F238E27FC236}">
                  <a16:creationId xmlns:a16="http://schemas.microsoft.com/office/drawing/2014/main" id="{44DDAC82-510D-DE49-98D6-D7EFB4AB5690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2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Straight Connector 115">
              <a:extLst>
                <a:ext uri="{FF2B5EF4-FFF2-40B4-BE49-F238E27FC236}">
                  <a16:creationId xmlns:a16="http://schemas.microsoft.com/office/drawing/2014/main" id="{3763E430-3B42-EE42-8BE3-621DFF567493}"/>
                </a:ext>
              </a:extLst>
            </p:cNvPr>
            <p:cNvCxnSpPr>
              <a:cxnSpLocks/>
            </p:cNvCxnSpPr>
            <p:nvPr/>
          </p:nvCxnSpPr>
          <p:spPr>
            <a:xfrm>
              <a:off x="482625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" name="Straight Connector 118">
              <a:extLst>
                <a:ext uri="{FF2B5EF4-FFF2-40B4-BE49-F238E27FC236}">
                  <a16:creationId xmlns:a16="http://schemas.microsoft.com/office/drawing/2014/main" id="{F9C0B057-E168-2647-8060-6790DA3F3F71}"/>
                </a:ext>
              </a:extLst>
            </p:cNvPr>
            <p:cNvCxnSpPr>
              <a:cxnSpLocks/>
            </p:cNvCxnSpPr>
            <p:nvPr/>
          </p:nvCxnSpPr>
          <p:spPr>
            <a:xfrm>
              <a:off x="444480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Straight Connector 119">
              <a:extLst>
                <a:ext uri="{FF2B5EF4-FFF2-40B4-BE49-F238E27FC236}">
                  <a16:creationId xmlns:a16="http://schemas.microsoft.com/office/drawing/2014/main" id="{DA888C23-EFB0-8E4E-AC22-81A247B0BCED}"/>
                </a:ext>
              </a:extLst>
            </p:cNvPr>
            <p:cNvCxnSpPr>
              <a:cxnSpLocks/>
            </p:cNvCxnSpPr>
            <p:nvPr/>
          </p:nvCxnSpPr>
          <p:spPr>
            <a:xfrm>
              <a:off x="425407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Straight Connector 120">
              <a:extLst>
                <a:ext uri="{FF2B5EF4-FFF2-40B4-BE49-F238E27FC236}">
                  <a16:creationId xmlns:a16="http://schemas.microsoft.com/office/drawing/2014/main" id="{79C717D1-DEE7-B747-AD4F-8AB94C999274}"/>
                </a:ext>
              </a:extLst>
            </p:cNvPr>
            <p:cNvCxnSpPr>
              <a:cxnSpLocks/>
            </p:cNvCxnSpPr>
            <p:nvPr/>
          </p:nvCxnSpPr>
          <p:spPr>
            <a:xfrm>
              <a:off x="387261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2" name="Straight Connector 121">
              <a:extLst>
                <a:ext uri="{FF2B5EF4-FFF2-40B4-BE49-F238E27FC236}">
                  <a16:creationId xmlns:a16="http://schemas.microsoft.com/office/drawing/2014/main" id="{48144B5E-BEBA-4B4E-967C-76F1A3D055CF}"/>
                </a:ext>
              </a:extLst>
            </p:cNvPr>
            <p:cNvCxnSpPr>
              <a:cxnSpLocks/>
            </p:cNvCxnSpPr>
            <p:nvPr/>
          </p:nvCxnSpPr>
          <p:spPr>
            <a:xfrm>
              <a:off x="406334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Straight Connector 123">
              <a:extLst>
                <a:ext uri="{FF2B5EF4-FFF2-40B4-BE49-F238E27FC236}">
                  <a16:creationId xmlns:a16="http://schemas.microsoft.com/office/drawing/2014/main" id="{707C1623-4F77-A946-A88E-2B1C7028B3E5}"/>
                </a:ext>
              </a:extLst>
            </p:cNvPr>
            <p:cNvCxnSpPr>
              <a:cxnSpLocks/>
            </p:cNvCxnSpPr>
            <p:nvPr/>
          </p:nvCxnSpPr>
          <p:spPr>
            <a:xfrm>
              <a:off x="368189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5" name="Straight Connector 124">
              <a:extLst>
                <a:ext uri="{FF2B5EF4-FFF2-40B4-BE49-F238E27FC236}">
                  <a16:creationId xmlns:a16="http://schemas.microsoft.com/office/drawing/2014/main" id="{808EECC4-FEB4-7743-92DA-AA08A02F485E}"/>
                </a:ext>
              </a:extLst>
            </p:cNvPr>
            <p:cNvCxnSpPr>
              <a:cxnSpLocks/>
            </p:cNvCxnSpPr>
            <p:nvPr/>
          </p:nvCxnSpPr>
          <p:spPr>
            <a:xfrm>
              <a:off x="349116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Straight Connector 125">
              <a:extLst>
                <a:ext uri="{FF2B5EF4-FFF2-40B4-BE49-F238E27FC236}">
                  <a16:creationId xmlns:a16="http://schemas.microsoft.com/office/drawing/2014/main" id="{DBB8E099-5E17-F048-983A-066BC751EE7B}"/>
                </a:ext>
              </a:extLst>
            </p:cNvPr>
            <p:cNvCxnSpPr>
              <a:cxnSpLocks/>
            </p:cNvCxnSpPr>
            <p:nvPr/>
          </p:nvCxnSpPr>
          <p:spPr>
            <a:xfrm>
              <a:off x="310971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Straight Connector 126">
              <a:extLst>
                <a:ext uri="{FF2B5EF4-FFF2-40B4-BE49-F238E27FC236}">
                  <a16:creationId xmlns:a16="http://schemas.microsoft.com/office/drawing/2014/main" id="{AB4DC4EC-DBD7-AE48-84EA-9076A18252EB}"/>
                </a:ext>
              </a:extLst>
            </p:cNvPr>
            <p:cNvCxnSpPr>
              <a:cxnSpLocks/>
            </p:cNvCxnSpPr>
            <p:nvPr/>
          </p:nvCxnSpPr>
          <p:spPr>
            <a:xfrm>
              <a:off x="330043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9" name="Straight Connector 128">
              <a:extLst>
                <a:ext uri="{FF2B5EF4-FFF2-40B4-BE49-F238E27FC236}">
                  <a16:creationId xmlns:a16="http://schemas.microsoft.com/office/drawing/2014/main" id="{592D9FE3-6277-E146-9CBF-54E49A25F09E}"/>
                </a:ext>
              </a:extLst>
            </p:cNvPr>
            <p:cNvCxnSpPr>
              <a:cxnSpLocks/>
            </p:cNvCxnSpPr>
            <p:nvPr/>
          </p:nvCxnSpPr>
          <p:spPr>
            <a:xfrm>
              <a:off x="291898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Straight Connector 129">
              <a:extLst>
                <a:ext uri="{FF2B5EF4-FFF2-40B4-BE49-F238E27FC236}">
                  <a16:creationId xmlns:a16="http://schemas.microsoft.com/office/drawing/2014/main" id="{C4697E61-65DF-CF49-BEA9-E7774F8ABFC3}"/>
                </a:ext>
              </a:extLst>
            </p:cNvPr>
            <p:cNvCxnSpPr>
              <a:cxnSpLocks/>
            </p:cNvCxnSpPr>
            <p:nvPr/>
          </p:nvCxnSpPr>
          <p:spPr>
            <a:xfrm>
              <a:off x="272825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2" name="Straight Connector 131">
              <a:extLst>
                <a:ext uri="{FF2B5EF4-FFF2-40B4-BE49-F238E27FC236}">
                  <a16:creationId xmlns:a16="http://schemas.microsoft.com/office/drawing/2014/main" id="{431C60ED-DED2-324E-A8CF-F51F9D593261}"/>
                </a:ext>
              </a:extLst>
            </p:cNvPr>
            <p:cNvCxnSpPr>
              <a:cxnSpLocks/>
            </p:cNvCxnSpPr>
            <p:nvPr/>
          </p:nvCxnSpPr>
          <p:spPr>
            <a:xfrm>
              <a:off x="253753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3" name="Straight Connector 132">
              <a:extLst>
                <a:ext uri="{FF2B5EF4-FFF2-40B4-BE49-F238E27FC236}">
                  <a16:creationId xmlns:a16="http://schemas.microsoft.com/office/drawing/2014/main" id="{9F50108E-082E-5E4B-95B2-FAFC3111A16A}"/>
                </a:ext>
              </a:extLst>
            </p:cNvPr>
            <p:cNvCxnSpPr>
              <a:cxnSpLocks/>
            </p:cNvCxnSpPr>
            <p:nvPr/>
          </p:nvCxnSpPr>
          <p:spPr>
            <a:xfrm>
              <a:off x="616134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4" name="Straight Connector 133">
              <a:extLst>
                <a:ext uri="{FF2B5EF4-FFF2-40B4-BE49-F238E27FC236}">
                  <a16:creationId xmlns:a16="http://schemas.microsoft.com/office/drawing/2014/main" id="{5F1DC264-4A49-0F43-8E8A-B18C4B36AD9B}"/>
                </a:ext>
              </a:extLst>
            </p:cNvPr>
            <p:cNvCxnSpPr>
              <a:cxnSpLocks/>
            </p:cNvCxnSpPr>
            <p:nvPr/>
          </p:nvCxnSpPr>
          <p:spPr>
            <a:xfrm>
              <a:off x="597061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5" name="Straight Connector 134">
              <a:extLst>
                <a:ext uri="{FF2B5EF4-FFF2-40B4-BE49-F238E27FC236}">
                  <a16:creationId xmlns:a16="http://schemas.microsoft.com/office/drawing/2014/main" id="{09395DCB-A2C4-B04E-8E05-695D3141F0E6}"/>
                </a:ext>
              </a:extLst>
            </p:cNvPr>
            <p:cNvCxnSpPr>
              <a:cxnSpLocks/>
            </p:cNvCxnSpPr>
            <p:nvPr/>
          </p:nvCxnSpPr>
          <p:spPr>
            <a:xfrm>
              <a:off x="577988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6" name="TextBox 135">
            <a:extLst>
              <a:ext uri="{FF2B5EF4-FFF2-40B4-BE49-F238E27FC236}">
                <a16:creationId xmlns:a16="http://schemas.microsoft.com/office/drawing/2014/main" id="{7B96C218-BCED-6043-BBC7-8C933C0F392D}"/>
              </a:ext>
            </a:extLst>
          </p:cNvPr>
          <p:cNvSpPr txBox="1"/>
          <p:nvPr/>
        </p:nvSpPr>
        <p:spPr>
          <a:xfrm>
            <a:off x="10277833" y="2341185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4">
                    <a:lumMod val="75000"/>
                  </a:schemeClr>
                </a:solidFill>
              </a:rPr>
              <a:t>Spacer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38142CB5-39AB-584E-AC80-0A997366E5AD}"/>
              </a:ext>
            </a:extLst>
          </p:cNvPr>
          <p:cNvSpPr txBox="1"/>
          <p:nvPr/>
        </p:nvSpPr>
        <p:spPr>
          <a:xfrm>
            <a:off x="10060357" y="1703678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Protospacer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A9FDAA18-8D25-7D47-943A-A4E8F7FF4FCA}"/>
              </a:ext>
            </a:extLst>
          </p:cNvPr>
          <p:cNvSpPr txBox="1"/>
          <p:nvPr/>
        </p:nvSpPr>
        <p:spPr>
          <a:xfrm>
            <a:off x="12955419" y="2551831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gRNA</a:t>
            </a:r>
          </a:p>
        </p:txBody>
      </p:sp>
      <p:sp>
        <p:nvSpPr>
          <p:cNvPr id="139" name="TextBox 138">
            <a:extLst>
              <a:ext uri="{FF2B5EF4-FFF2-40B4-BE49-F238E27FC236}">
                <a16:creationId xmlns:a16="http://schemas.microsoft.com/office/drawing/2014/main" id="{B983181E-D058-6743-A31A-DC1386CAFC02}"/>
              </a:ext>
            </a:extLst>
          </p:cNvPr>
          <p:cNvSpPr txBox="1"/>
          <p:nvPr/>
        </p:nvSpPr>
        <p:spPr>
          <a:xfrm>
            <a:off x="14692130" y="2075513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sp>
        <p:nvSpPr>
          <p:cNvPr id="256" name="TextBox 255">
            <a:extLst>
              <a:ext uri="{FF2B5EF4-FFF2-40B4-BE49-F238E27FC236}">
                <a16:creationId xmlns:a16="http://schemas.microsoft.com/office/drawing/2014/main" id="{03314906-AD11-1C4C-84CD-2EFE753E17BF}"/>
              </a:ext>
            </a:extLst>
          </p:cNvPr>
          <p:cNvSpPr txBox="1"/>
          <p:nvPr/>
        </p:nvSpPr>
        <p:spPr>
          <a:xfrm>
            <a:off x="11406482" y="1487092"/>
            <a:ext cx="169038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Cut site</a:t>
            </a:r>
          </a:p>
        </p:txBody>
      </p:sp>
      <p:cxnSp>
        <p:nvCxnSpPr>
          <p:cNvPr id="260" name="Straight Connector 259">
            <a:extLst>
              <a:ext uri="{FF2B5EF4-FFF2-40B4-BE49-F238E27FC236}">
                <a16:creationId xmlns:a16="http://schemas.microsoft.com/office/drawing/2014/main" id="{92C5EFD4-B010-B24E-9DB0-89FFD469B1B3}"/>
              </a:ext>
            </a:extLst>
          </p:cNvPr>
          <p:cNvCxnSpPr>
            <a:cxnSpLocks/>
          </p:cNvCxnSpPr>
          <p:nvPr/>
        </p:nvCxnSpPr>
        <p:spPr>
          <a:xfrm>
            <a:off x="7004935" y="5041936"/>
            <a:ext cx="129315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2" name="Straight Connector 261">
            <a:extLst>
              <a:ext uri="{FF2B5EF4-FFF2-40B4-BE49-F238E27FC236}">
                <a16:creationId xmlns:a16="http://schemas.microsoft.com/office/drawing/2014/main" id="{10F4633F-1827-E247-AF26-FC1D7F201843}"/>
              </a:ext>
            </a:extLst>
          </p:cNvPr>
          <p:cNvCxnSpPr>
            <a:cxnSpLocks/>
          </p:cNvCxnSpPr>
          <p:nvPr/>
        </p:nvCxnSpPr>
        <p:spPr>
          <a:xfrm>
            <a:off x="13919234" y="5041936"/>
            <a:ext cx="132549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3" name="Straight Connector 262">
            <a:extLst>
              <a:ext uri="{FF2B5EF4-FFF2-40B4-BE49-F238E27FC236}">
                <a16:creationId xmlns:a16="http://schemas.microsoft.com/office/drawing/2014/main" id="{A40B60D6-3525-004A-BC10-75126C6839CD}"/>
              </a:ext>
            </a:extLst>
          </p:cNvPr>
          <p:cNvCxnSpPr>
            <a:cxnSpLocks/>
          </p:cNvCxnSpPr>
          <p:nvPr/>
        </p:nvCxnSpPr>
        <p:spPr>
          <a:xfrm flipV="1">
            <a:off x="14785385" y="5336577"/>
            <a:ext cx="459342" cy="5118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8" name="TextBox 267">
            <a:extLst>
              <a:ext uri="{FF2B5EF4-FFF2-40B4-BE49-F238E27FC236}">
                <a16:creationId xmlns:a16="http://schemas.microsoft.com/office/drawing/2014/main" id="{6CDBD940-33EE-E949-9B45-3DD4BCDA5309}"/>
              </a:ext>
            </a:extLst>
          </p:cNvPr>
          <p:cNvSpPr txBox="1"/>
          <p:nvPr/>
        </p:nvSpPr>
        <p:spPr>
          <a:xfrm>
            <a:off x="14987054" y="4736786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sp>
        <p:nvSpPr>
          <p:cNvPr id="269" name="TextBox 268">
            <a:extLst>
              <a:ext uri="{FF2B5EF4-FFF2-40B4-BE49-F238E27FC236}">
                <a16:creationId xmlns:a16="http://schemas.microsoft.com/office/drawing/2014/main" id="{381329CC-6483-9E4F-8281-32E9BBE6A062}"/>
              </a:ext>
            </a:extLst>
          </p:cNvPr>
          <p:cNvSpPr txBox="1"/>
          <p:nvPr/>
        </p:nvSpPr>
        <p:spPr>
          <a:xfrm>
            <a:off x="14987054" y="5322138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270" name="TextBox 269">
            <a:extLst>
              <a:ext uri="{FF2B5EF4-FFF2-40B4-BE49-F238E27FC236}">
                <a16:creationId xmlns:a16="http://schemas.microsoft.com/office/drawing/2014/main" id="{4493C398-D30C-3142-AFF4-A85209B3DC51}"/>
              </a:ext>
            </a:extLst>
          </p:cNvPr>
          <p:cNvSpPr txBox="1"/>
          <p:nvPr/>
        </p:nvSpPr>
        <p:spPr>
          <a:xfrm>
            <a:off x="6899671" y="4736786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/>
              <a:t>5’</a:t>
            </a:r>
          </a:p>
        </p:txBody>
      </p:sp>
      <p:sp>
        <p:nvSpPr>
          <p:cNvPr id="271" name="TextBox 270">
            <a:extLst>
              <a:ext uri="{FF2B5EF4-FFF2-40B4-BE49-F238E27FC236}">
                <a16:creationId xmlns:a16="http://schemas.microsoft.com/office/drawing/2014/main" id="{37ED38C9-6942-AA47-817E-7C79E6332C89}"/>
              </a:ext>
            </a:extLst>
          </p:cNvPr>
          <p:cNvSpPr txBox="1"/>
          <p:nvPr/>
        </p:nvSpPr>
        <p:spPr>
          <a:xfrm>
            <a:off x="6865959" y="5322138"/>
            <a:ext cx="43570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/>
              <a:t>3’</a:t>
            </a:r>
          </a:p>
        </p:txBody>
      </p:sp>
      <p:grpSp>
        <p:nvGrpSpPr>
          <p:cNvPr id="272" name="Group 271">
            <a:extLst>
              <a:ext uri="{FF2B5EF4-FFF2-40B4-BE49-F238E27FC236}">
                <a16:creationId xmlns:a16="http://schemas.microsoft.com/office/drawing/2014/main" id="{E6091B05-80ED-3046-A7D7-09881DD991B4}"/>
              </a:ext>
            </a:extLst>
          </p:cNvPr>
          <p:cNvGrpSpPr/>
          <p:nvPr/>
        </p:nvGrpSpPr>
        <p:grpSpPr>
          <a:xfrm>
            <a:off x="7004935" y="5366473"/>
            <a:ext cx="1293154" cy="751283"/>
            <a:chOff x="7172514" y="2200880"/>
            <a:chExt cx="1293154" cy="751283"/>
          </a:xfrm>
        </p:grpSpPr>
        <p:cxnSp>
          <p:nvCxnSpPr>
            <p:cNvPr id="273" name="Straight Connector 272">
              <a:extLst>
                <a:ext uri="{FF2B5EF4-FFF2-40B4-BE49-F238E27FC236}">
                  <a16:creationId xmlns:a16="http://schemas.microsoft.com/office/drawing/2014/main" id="{48DC0747-8AE8-3B40-B556-7C44CC8BB06C}"/>
                </a:ext>
              </a:extLst>
            </p:cNvPr>
            <p:cNvCxnSpPr>
              <a:cxnSpLocks/>
            </p:cNvCxnSpPr>
            <p:nvPr/>
          </p:nvCxnSpPr>
          <p:spPr>
            <a:xfrm>
              <a:off x="8166945" y="2952163"/>
              <a:ext cx="298723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4" name="Straight Connector 273">
              <a:extLst>
                <a:ext uri="{FF2B5EF4-FFF2-40B4-BE49-F238E27FC236}">
                  <a16:creationId xmlns:a16="http://schemas.microsoft.com/office/drawing/2014/main" id="{87F63BA5-05BF-724E-AE91-70090AC5CDFA}"/>
                </a:ext>
              </a:extLst>
            </p:cNvPr>
            <p:cNvCxnSpPr>
              <a:cxnSpLocks/>
            </p:cNvCxnSpPr>
            <p:nvPr/>
          </p:nvCxnSpPr>
          <p:spPr>
            <a:xfrm>
              <a:off x="7828325" y="2207135"/>
              <a:ext cx="337829" cy="745028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5" name="Straight Connector 274">
              <a:extLst>
                <a:ext uri="{FF2B5EF4-FFF2-40B4-BE49-F238E27FC236}">
                  <a16:creationId xmlns:a16="http://schemas.microsoft.com/office/drawing/2014/main" id="{235D667C-4A39-9941-9B43-A91C75901524}"/>
                </a:ext>
              </a:extLst>
            </p:cNvPr>
            <p:cNvCxnSpPr>
              <a:cxnSpLocks/>
            </p:cNvCxnSpPr>
            <p:nvPr/>
          </p:nvCxnSpPr>
          <p:spPr>
            <a:xfrm>
              <a:off x="7172514" y="2200880"/>
              <a:ext cx="666401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77" name="Straight Connector 276">
            <a:extLst>
              <a:ext uri="{FF2B5EF4-FFF2-40B4-BE49-F238E27FC236}">
                <a16:creationId xmlns:a16="http://schemas.microsoft.com/office/drawing/2014/main" id="{35DF6C18-DAC4-494F-ABE5-8024C62FE2C7}"/>
              </a:ext>
            </a:extLst>
          </p:cNvPr>
          <p:cNvCxnSpPr>
            <a:cxnSpLocks/>
          </p:cNvCxnSpPr>
          <p:nvPr/>
        </p:nvCxnSpPr>
        <p:spPr>
          <a:xfrm flipH="1">
            <a:off x="13919233" y="5347089"/>
            <a:ext cx="881970" cy="786369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6" name="TextBox 305">
            <a:extLst>
              <a:ext uri="{FF2B5EF4-FFF2-40B4-BE49-F238E27FC236}">
                <a16:creationId xmlns:a16="http://schemas.microsoft.com/office/drawing/2014/main" id="{38AEC384-5B3E-BC41-9BD2-4CC71FF8883D}"/>
              </a:ext>
            </a:extLst>
          </p:cNvPr>
          <p:cNvSpPr txBox="1"/>
          <p:nvPr/>
        </p:nvSpPr>
        <p:spPr>
          <a:xfrm>
            <a:off x="15096478" y="4972402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sp>
        <p:nvSpPr>
          <p:cNvPr id="308" name="TextBox 307">
            <a:extLst>
              <a:ext uri="{FF2B5EF4-FFF2-40B4-BE49-F238E27FC236}">
                <a16:creationId xmlns:a16="http://schemas.microsoft.com/office/drawing/2014/main" id="{B142B822-C5F2-654B-B35E-8DAF23066CB3}"/>
              </a:ext>
            </a:extLst>
          </p:cNvPr>
          <p:cNvSpPr txBox="1"/>
          <p:nvPr/>
        </p:nvSpPr>
        <p:spPr>
          <a:xfrm>
            <a:off x="8277983" y="4812105"/>
            <a:ext cx="575055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TTTV</a:t>
            </a:r>
            <a:r>
              <a:rPr lang="en-US" sz="2667" dirty="0">
                <a:solidFill>
                  <a:schemeClr val="tx2">
                    <a:lumMod val="60000"/>
                    <a:lumOff val="40000"/>
                  </a:schemeClr>
                </a:solidFill>
                <a:latin typeface="Courier" pitchFamily="2" charset="0"/>
              </a:rPr>
              <a:t>GGCTTGCAAACTCTCGCTCTACA</a:t>
            </a:r>
          </a:p>
        </p:txBody>
      </p:sp>
      <p:sp>
        <p:nvSpPr>
          <p:cNvPr id="309" name="TextBox 308">
            <a:extLst>
              <a:ext uri="{FF2B5EF4-FFF2-40B4-BE49-F238E27FC236}">
                <a16:creationId xmlns:a16="http://schemas.microsoft.com/office/drawing/2014/main" id="{E16FD42B-A37E-1F47-B9CE-901E15EFA52D}"/>
              </a:ext>
            </a:extLst>
          </p:cNvPr>
          <p:cNvSpPr txBox="1"/>
          <p:nvPr/>
        </p:nvSpPr>
        <p:spPr>
          <a:xfrm>
            <a:off x="8277451" y="5866372"/>
            <a:ext cx="5750551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AAABCCGAACGTTTGAGAGCGAGATGT</a:t>
            </a:r>
            <a:endParaRPr lang="en-US" sz="2667" dirty="0">
              <a:solidFill>
                <a:schemeClr val="accent2">
                  <a:lumMod val="75000"/>
                </a:schemeClr>
              </a:solidFill>
              <a:latin typeface="Courier" pitchFamily="2" charset="0"/>
            </a:endParaRPr>
          </a:p>
        </p:txBody>
      </p:sp>
      <p:sp>
        <p:nvSpPr>
          <p:cNvPr id="310" name="TextBox 309">
            <a:extLst>
              <a:ext uri="{FF2B5EF4-FFF2-40B4-BE49-F238E27FC236}">
                <a16:creationId xmlns:a16="http://schemas.microsoft.com/office/drawing/2014/main" id="{AADE7B30-F130-9542-B138-704C1ECD0A1A}"/>
              </a:ext>
            </a:extLst>
          </p:cNvPr>
          <p:cNvSpPr txBox="1"/>
          <p:nvPr/>
        </p:nvSpPr>
        <p:spPr>
          <a:xfrm>
            <a:off x="9093228" y="5397293"/>
            <a:ext cx="497955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4">
                    <a:lumMod val="75000"/>
                  </a:schemeClr>
                </a:solidFill>
                <a:latin typeface="Courier" pitchFamily="2" charset="0"/>
              </a:rPr>
              <a:t>GGCUUGCAAACUCUCGCUCUACA</a:t>
            </a:r>
          </a:p>
        </p:txBody>
      </p:sp>
      <p:cxnSp>
        <p:nvCxnSpPr>
          <p:cNvPr id="311" name="Straight Connector 310">
            <a:extLst>
              <a:ext uri="{FF2B5EF4-FFF2-40B4-BE49-F238E27FC236}">
                <a16:creationId xmlns:a16="http://schemas.microsoft.com/office/drawing/2014/main" id="{87DFAAA3-F256-6A4E-AECC-9C1BC67891EC}"/>
              </a:ext>
            </a:extLst>
          </p:cNvPr>
          <p:cNvCxnSpPr>
            <a:cxnSpLocks/>
          </p:cNvCxnSpPr>
          <p:nvPr/>
        </p:nvCxnSpPr>
        <p:spPr>
          <a:xfrm>
            <a:off x="8878647" y="5650721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2" name="TextBox 311">
            <a:extLst>
              <a:ext uri="{FF2B5EF4-FFF2-40B4-BE49-F238E27FC236}">
                <a16:creationId xmlns:a16="http://schemas.microsoft.com/office/drawing/2014/main" id="{6BACCCF3-9DA0-BE4D-B057-D7DB4F724308}"/>
              </a:ext>
            </a:extLst>
          </p:cNvPr>
          <p:cNvSpPr txBox="1"/>
          <p:nvPr/>
        </p:nvSpPr>
        <p:spPr>
          <a:xfrm>
            <a:off x="8974062" y="5352361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cxnSp>
        <p:nvCxnSpPr>
          <p:cNvPr id="317" name="Straight Connector 316">
            <a:extLst>
              <a:ext uri="{FF2B5EF4-FFF2-40B4-BE49-F238E27FC236}">
                <a16:creationId xmlns:a16="http://schemas.microsoft.com/office/drawing/2014/main" id="{53E9796A-FB2F-2B4A-9F68-9254866C9E2F}"/>
              </a:ext>
            </a:extLst>
          </p:cNvPr>
          <p:cNvCxnSpPr>
            <a:cxnSpLocks/>
          </p:cNvCxnSpPr>
          <p:nvPr/>
        </p:nvCxnSpPr>
        <p:spPr>
          <a:xfrm>
            <a:off x="13888892" y="5652852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8" name="TextBox 317">
            <a:extLst>
              <a:ext uri="{FF2B5EF4-FFF2-40B4-BE49-F238E27FC236}">
                <a16:creationId xmlns:a16="http://schemas.microsoft.com/office/drawing/2014/main" id="{86B00912-E7D0-314E-B3C7-F1AEE5D6FD4E}"/>
              </a:ext>
            </a:extLst>
          </p:cNvPr>
          <p:cNvSpPr txBox="1"/>
          <p:nvPr/>
        </p:nvSpPr>
        <p:spPr>
          <a:xfrm>
            <a:off x="13816861" y="5352361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sp>
        <p:nvSpPr>
          <p:cNvPr id="320" name="TextBox 319">
            <a:extLst>
              <a:ext uri="{FF2B5EF4-FFF2-40B4-BE49-F238E27FC236}">
                <a16:creationId xmlns:a16="http://schemas.microsoft.com/office/drawing/2014/main" id="{C32BAFD0-D4DE-EA4E-A561-8CBEA2A14BA0}"/>
              </a:ext>
            </a:extLst>
          </p:cNvPr>
          <p:cNvSpPr txBox="1"/>
          <p:nvPr/>
        </p:nvSpPr>
        <p:spPr>
          <a:xfrm>
            <a:off x="8061862" y="5465821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gRNA</a:t>
            </a:r>
          </a:p>
        </p:txBody>
      </p:sp>
      <p:cxnSp>
        <p:nvCxnSpPr>
          <p:cNvPr id="321" name="Straight Arrow Connector 320">
            <a:extLst>
              <a:ext uri="{FF2B5EF4-FFF2-40B4-BE49-F238E27FC236}">
                <a16:creationId xmlns:a16="http://schemas.microsoft.com/office/drawing/2014/main" id="{315AE888-15B5-0E4D-850B-834872E6BF84}"/>
              </a:ext>
            </a:extLst>
          </p:cNvPr>
          <p:cNvCxnSpPr>
            <a:cxnSpLocks/>
          </p:cNvCxnSpPr>
          <p:nvPr/>
        </p:nvCxnSpPr>
        <p:spPr>
          <a:xfrm flipV="1">
            <a:off x="8475670" y="4495584"/>
            <a:ext cx="0" cy="40894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2" name="TextBox 321">
            <a:extLst>
              <a:ext uri="{FF2B5EF4-FFF2-40B4-BE49-F238E27FC236}">
                <a16:creationId xmlns:a16="http://schemas.microsoft.com/office/drawing/2014/main" id="{856022AC-6C6E-8A4B-873F-43B68B76691C}"/>
              </a:ext>
            </a:extLst>
          </p:cNvPr>
          <p:cNvSpPr txBox="1"/>
          <p:nvPr/>
        </p:nvSpPr>
        <p:spPr>
          <a:xfrm>
            <a:off x="7667269" y="4162530"/>
            <a:ext cx="169038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rgbClr val="FF0000"/>
                </a:solidFill>
              </a:rPr>
              <a:t>PAM site</a:t>
            </a:r>
          </a:p>
        </p:txBody>
      </p:sp>
      <p:grpSp>
        <p:nvGrpSpPr>
          <p:cNvPr id="324" name="Group 323">
            <a:extLst>
              <a:ext uri="{FF2B5EF4-FFF2-40B4-BE49-F238E27FC236}">
                <a16:creationId xmlns:a16="http://schemas.microsoft.com/office/drawing/2014/main" id="{CAA76DF3-A48D-644B-9733-FB188B0C76A0}"/>
              </a:ext>
            </a:extLst>
          </p:cNvPr>
          <p:cNvGrpSpPr/>
          <p:nvPr/>
        </p:nvGrpSpPr>
        <p:grpSpPr>
          <a:xfrm>
            <a:off x="9288318" y="5796361"/>
            <a:ext cx="4470582" cy="183339"/>
            <a:chOff x="2537530" y="2602325"/>
            <a:chExt cx="4191170" cy="171880"/>
          </a:xfrm>
        </p:grpSpPr>
        <p:cxnSp>
          <p:nvCxnSpPr>
            <p:cNvPr id="325" name="Straight Connector 324">
              <a:extLst>
                <a:ext uri="{FF2B5EF4-FFF2-40B4-BE49-F238E27FC236}">
                  <a16:creationId xmlns:a16="http://schemas.microsoft.com/office/drawing/2014/main" id="{C8C338DF-08E9-2E43-BC95-3AE35B694B93}"/>
                </a:ext>
              </a:extLst>
            </p:cNvPr>
            <p:cNvCxnSpPr>
              <a:cxnSpLocks/>
            </p:cNvCxnSpPr>
            <p:nvPr/>
          </p:nvCxnSpPr>
          <p:spPr>
            <a:xfrm>
              <a:off x="539843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6" name="Straight Connector 325">
              <a:extLst>
                <a:ext uri="{FF2B5EF4-FFF2-40B4-BE49-F238E27FC236}">
                  <a16:creationId xmlns:a16="http://schemas.microsoft.com/office/drawing/2014/main" id="{D7A5773C-E7BD-EE44-AC70-DCEE6691B723}"/>
                </a:ext>
              </a:extLst>
            </p:cNvPr>
            <p:cNvCxnSpPr>
              <a:cxnSpLocks/>
            </p:cNvCxnSpPr>
            <p:nvPr/>
          </p:nvCxnSpPr>
          <p:spPr>
            <a:xfrm>
              <a:off x="558916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7" name="Straight Connector 326">
              <a:extLst>
                <a:ext uri="{FF2B5EF4-FFF2-40B4-BE49-F238E27FC236}">
                  <a16:creationId xmlns:a16="http://schemas.microsoft.com/office/drawing/2014/main" id="{139E8857-743F-044F-9AD3-B9A20E5716BC}"/>
                </a:ext>
              </a:extLst>
            </p:cNvPr>
            <p:cNvCxnSpPr>
              <a:cxnSpLocks/>
            </p:cNvCxnSpPr>
            <p:nvPr/>
          </p:nvCxnSpPr>
          <p:spPr>
            <a:xfrm>
              <a:off x="520770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8" name="Straight Connector 327">
              <a:extLst>
                <a:ext uri="{FF2B5EF4-FFF2-40B4-BE49-F238E27FC236}">
                  <a16:creationId xmlns:a16="http://schemas.microsoft.com/office/drawing/2014/main" id="{2AC3B5DC-6C5E-7649-9BEC-5443A7D523B5}"/>
                </a:ext>
              </a:extLst>
            </p:cNvPr>
            <p:cNvCxnSpPr>
              <a:cxnSpLocks/>
            </p:cNvCxnSpPr>
            <p:nvPr/>
          </p:nvCxnSpPr>
          <p:spPr>
            <a:xfrm>
              <a:off x="501698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9" name="Straight Connector 328">
              <a:extLst>
                <a:ext uri="{FF2B5EF4-FFF2-40B4-BE49-F238E27FC236}">
                  <a16:creationId xmlns:a16="http://schemas.microsoft.com/office/drawing/2014/main" id="{072BBE49-3D3F-6E4A-AA87-132DFF1EFB4B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2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0" name="Straight Connector 329">
              <a:extLst>
                <a:ext uri="{FF2B5EF4-FFF2-40B4-BE49-F238E27FC236}">
                  <a16:creationId xmlns:a16="http://schemas.microsoft.com/office/drawing/2014/main" id="{CF8EB7A0-4897-144B-B369-B1C8BEC52101}"/>
                </a:ext>
              </a:extLst>
            </p:cNvPr>
            <p:cNvCxnSpPr>
              <a:cxnSpLocks/>
            </p:cNvCxnSpPr>
            <p:nvPr/>
          </p:nvCxnSpPr>
          <p:spPr>
            <a:xfrm>
              <a:off x="482625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1" name="Straight Connector 330">
              <a:extLst>
                <a:ext uri="{FF2B5EF4-FFF2-40B4-BE49-F238E27FC236}">
                  <a16:creationId xmlns:a16="http://schemas.microsoft.com/office/drawing/2014/main" id="{7737B250-D158-1C4F-B54E-D5AF944A1E43}"/>
                </a:ext>
              </a:extLst>
            </p:cNvPr>
            <p:cNvCxnSpPr>
              <a:cxnSpLocks/>
            </p:cNvCxnSpPr>
            <p:nvPr/>
          </p:nvCxnSpPr>
          <p:spPr>
            <a:xfrm>
              <a:off x="444480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2" name="Straight Connector 331">
              <a:extLst>
                <a:ext uri="{FF2B5EF4-FFF2-40B4-BE49-F238E27FC236}">
                  <a16:creationId xmlns:a16="http://schemas.microsoft.com/office/drawing/2014/main" id="{7605C693-0F7F-114C-845B-51A1F708B3BD}"/>
                </a:ext>
              </a:extLst>
            </p:cNvPr>
            <p:cNvCxnSpPr>
              <a:cxnSpLocks/>
            </p:cNvCxnSpPr>
            <p:nvPr/>
          </p:nvCxnSpPr>
          <p:spPr>
            <a:xfrm>
              <a:off x="425407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3" name="Straight Connector 332">
              <a:extLst>
                <a:ext uri="{FF2B5EF4-FFF2-40B4-BE49-F238E27FC236}">
                  <a16:creationId xmlns:a16="http://schemas.microsoft.com/office/drawing/2014/main" id="{1BEE5361-6182-324A-82FC-AE3F086B37E5}"/>
                </a:ext>
              </a:extLst>
            </p:cNvPr>
            <p:cNvCxnSpPr>
              <a:cxnSpLocks/>
            </p:cNvCxnSpPr>
            <p:nvPr/>
          </p:nvCxnSpPr>
          <p:spPr>
            <a:xfrm>
              <a:off x="387261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4" name="Straight Connector 333">
              <a:extLst>
                <a:ext uri="{FF2B5EF4-FFF2-40B4-BE49-F238E27FC236}">
                  <a16:creationId xmlns:a16="http://schemas.microsoft.com/office/drawing/2014/main" id="{1F3BEA5A-F872-8B45-ACE4-EBD98F68ABCA}"/>
                </a:ext>
              </a:extLst>
            </p:cNvPr>
            <p:cNvCxnSpPr>
              <a:cxnSpLocks/>
            </p:cNvCxnSpPr>
            <p:nvPr/>
          </p:nvCxnSpPr>
          <p:spPr>
            <a:xfrm>
              <a:off x="406334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5" name="Straight Connector 334">
              <a:extLst>
                <a:ext uri="{FF2B5EF4-FFF2-40B4-BE49-F238E27FC236}">
                  <a16:creationId xmlns:a16="http://schemas.microsoft.com/office/drawing/2014/main" id="{803B4CB5-AB9E-E842-9840-3B11AD57BCD6}"/>
                </a:ext>
              </a:extLst>
            </p:cNvPr>
            <p:cNvCxnSpPr>
              <a:cxnSpLocks/>
            </p:cNvCxnSpPr>
            <p:nvPr/>
          </p:nvCxnSpPr>
          <p:spPr>
            <a:xfrm>
              <a:off x="368189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6" name="Straight Connector 335">
              <a:extLst>
                <a:ext uri="{FF2B5EF4-FFF2-40B4-BE49-F238E27FC236}">
                  <a16:creationId xmlns:a16="http://schemas.microsoft.com/office/drawing/2014/main" id="{DD918775-3F41-0743-98A2-D45899BB4CA9}"/>
                </a:ext>
              </a:extLst>
            </p:cNvPr>
            <p:cNvCxnSpPr>
              <a:cxnSpLocks/>
            </p:cNvCxnSpPr>
            <p:nvPr/>
          </p:nvCxnSpPr>
          <p:spPr>
            <a:xfrm>
              <a:off x="349116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7" name="Straight Connector 336">
              <a:extLst>
                <a:ext uri="{FF2B5EF4-FFF2-40B4-BE49-F238E27FC236}">
                  <a16:creationId xmlns:a16="http://schemas.microsoft.com/office/drawing/2014/main" id="{3F19A6AB-CE51-514D-A684-EE978FF4FD95}"/>
                </a:ext>
              </a:extLst>
            </p:cNvPr>
            <p:cNvCxnSpPr>
              <a:cxnSpLocks/>
            </p:cNvCxnSpPr>
            <p:nvPr/>
          </p:nvCxnSpPr>
          <p:spPr>
            <a:xfrm>
              <a:off x="310971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8" name="Straight Connector 337">
              <a:extLst>
                <a:ext uri="{FF2B5EF4-FFF2-40B4-BE49-F238E27FC236}">
                  <a16:creationId xmlns:a16="http://schemas.microsoft.com/office/drawing/2014/main" id="{35A7DC6B-EA76-C24B-839B-CB243DB9E37F}"/>
                </a:ext>
              </a:extLst>
            </p:cNvPr>
            <p:cNvCxnSpPr>
              <a:cxnSpLocks/>
            </p:cNvCxnSpPr>
            <p:nvPr/>
          </p:nvCxnSpPr>
          <p:spPr>
            <a:xfrm>
              <a:off x="330043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9" name="Straight Connector 338">
              <a:extLst>
                <a:ext uri="{FF2B5EF4-FFF2-40B4-BE49-F238E27FC236}">
                  <a16:creationId xmlns:a16="http://schemas.microsoft.com/office/drawing/2014/main" id="{27FA3D03-9A15-B344-8EAD-537E7474F5D3}"/>
                </a:ext>
              </a:extLst>
            </p:cNvPr>
            <p:cNvCxnSpPr>
              <a:cxnSpLocks/>
            </p:cNvCxnSpPr>
            <p:nvPr/>
          </p:nvCxnSpPr>
          <p:spPr>
            <a:xfrm>
              <a:off x="291898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0" name="Straight Connector 339">
              <a:extLst>
                <a:ext uri="{FF2B5EF4-FFF2-40B4-BE49-F238E27FC236}">
                  <a16:creationId xmlns:a16="http://schemas.microsoft.com/office/drawing/2014/main" id="{891337F8-096A-1D43-B4B7-F2AAD36596E3}"/>
                </a:ext>
              </a:extLst>
            </p:cNvPr>
            <p:cNvCxnSpPr>
              <a:cxnSpLocks/>
            </p:cNvCxnSpPr>
            <p:nvPr/>
          </p:nvCxnSpPr>
          <p:spPr>
            <a:xfrm>
              <a:off x="272825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1" name="Straight Connector 340">
              <a:extLst>
                <a:ext uri="{FF2B5EF4-FFF2-40B4-BE49-F238E27FC236}">
                  <a16:creationId xmlns:a16="http://schemas.microsoft.com/office/drawing/2014/main" id="{68DE3F72-564A-6546-8095-BC1306257074}"/>
                </a:ext>
              </a:extLst>
            </p:cNvPr>
            <p:cNvCxnSpPr>
              <a:cxnSpLocks/>
            </p:cNvCxnSpPr>
            <p:nvPr/>
          </p:nvCxnSpPr>
          <p:spPr>
            <a:xfrm>
              <a:off x="253753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2" name="Straight Connector 341">
              <a:extLst>
                <a:ext uri="{FF2B5EF4-FFF2-40B4-BE49-F238E27FC236}">
                  <a16:creationId xmlns:a16="http://schemas.microsoft.com/office/drawing/2014/main" id="{26AC2C14-5A2F-AD4C-B848-AFA66FFF6E1F}"/>
                </a:ext>
              </a:extLst>
            </p:cNvPr>
            <p:cNvCxnSpPr>
              <a:cxnSpLocks/>
            </p:cNvCxnSpPr>
            <p:nvPr/>
          </p:nvCxnSpPr>
          <p:spPr>
            <a:xfrm>
              <a:off x="616134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3" name="Straight Connector 342">
              <a:extLst>
                <a:ext uri="{FF2B5EF4-FFF2-40B4-BE49-F238E27FC236}">
                  <a16:creationId xmlns:a16="http://schemas.microsoft.com/office/drawing/2014/main" id="{D8A615A2-2302-5B4D-B34F-41FB74710CB7}"/>
                </a:ext>
              </a:extLst>
            </p:cNvPr>
            <p:cNvCxnSpPr>
              <a:cxnSpLocks/>
            </p:cNvCxnSpPr>
            <p:nvPr/>
          </p:nvCxnSpPr>
          <p:spPr>
            <a:xfrm>
              <a:off x="597061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4" name="Straight Connector 343">
              <a:extLst>
                <a:ext uri="{FF2B5EF4-FFF2-40B4-BE49-F238E27FC236}">
                  <a16:creationId xmlns:a16="http://schemas.microsoft.com/office/drawing/2014/main" id="{8F5A4484-70CF-2248-938B-B07A9E83500B}"/>
                </a:ext>
              </a:extLst>
            </p:cNvPr>
            <p:cNvCxnSpPr>
              <a:cxnSpLocks/>
            </p:cNvCxnSpPr>
            <p:nvPr/>
          </p:nvCxnSpPr>
          <p:spPr>
            <a:xfrm>
              <a:off x="577988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5" name="Straight Connector 344">
              <a:extLst>
                <a:ext uri="{FF2B5EF4-FFF2-40B4-BE49-F238E27FC236}">
                  <a16:creationId xmlns:a16="http://schemas.microsoft.com/office/drawing/2014/main" id="{5121D113-B355-734E-8825-9325ED34A6A8}"/>
                </a:ext>
              </a:extLst>
            </p:cNvPr>
            <p:cNvCxnSpPr>
              <a:cxnSpLocks/>
            </p:cNvCxnSpPr>
            <p:nvPr/>
          </p:nvCxnSpPr>
          <p:spPr>
            <a:xfrm>
              <a:off x="6728700" y="2605640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6" name="Straight Connector 345">
              <a:extLst>
                <a:ext uri="{FF2B5EF4-FFF2-40B4-BE49-F238E27FC236}">
                  <a16:creationId xmlns:a16="http://schemas.microsoft.com/office/drawing/2014/main" id="{3DC20173-4563-3848-AAC1-C334C05B6D8E}"/>
                </a:ext>
              </a:extLst>
            </p:cNvPr>
            <p:cNvCxnSpPr>
              <a:cxnSpLocks/>
            </p:cNvCxnSpPr>
            <p:nvPr/>
          </p:nvCxnSpPr>
          <p:spPr>
            <a:xfrm>
              <a:off x="6537973" y="2605640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7" name="Straight Connector 346">
              <a:extLst>
                <a:ext uri="{FF2B5EF4-FFF2-40B4-BE49-F238E27FC236}">
                  <a16:creationId xmlns:a16="http://schemas.microsoft.com/office/drawing/2014/main" id="{5906E996-B9D5-894E-80C8-BE39765B521A}"/>
                </a:ext>
              </a:extLst>
            </p:cNvPr>
            <p:cNvCxnSpPr>
              <a:cxnSpLocks/>
            </p:cNvCxnSpPr>
            <p:nvPr/>
          </p:nvCxnSpPr>
          <p:spPr>
            <a:xfrm>
              <a:off x="6347246" y="2605640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48" name="TextBox 347">
            <a:extLst>
              <a:ext uri="{FF2B5EF4-FFF2-40B4-BE49-F238E27FC236}">
                <a16:creationId xmlns:a16="http://schemas.microsoft.com/office/drawing/2014/main" id="{BB0603B8-13FF-B04C-9A6D-52A5BF793213}"/>
              </a:ext>
            </a:extLst>
          </p:cNvPr>
          <p:cNvSpPr txBox="1"/>
          <p:nvPr/>
        </p:nvSpPr>
        <p:spPr>
          <a:xfrm>
            <a:off x="-76866" y="8066937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 err="1"/>
              <a:t>CasRx</a:t>
            </a:r>
            <a:endParaRPr lang="en-US" sz="1921" dirty="0"/>
          </a:p>
        </p:txBody>
      </p:sp>
      <p:sp>
        <p:nvSpPr>
          <p:cNvPr id="349" name="TextBox 348">
            <a:extLst>
              <a:ext uri="{FF2B5EF4-FFF2-40B4-BE49-F238E27FC236}">
                <a16:creationId xmlns:a16="http://schemas.microsoft.com/office/drawing/2014/main" id="{B3C2D729-754E-5745-BD2F-DE25AF853473}"/>
              </a:ext>
            </a:extLst>
          </p:cNvPr>
          <p:cNvSpPr txBox="1"/>
          <p:nvPr/>
        </p:nvSpPr>
        <p:spPr>
          <a:xfrm>
            <a:off x="2803338" y="8058137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latin typeface="Courier" pitchFamily="2" charset="0"/>
              </a:rPr>
              <a:t>N</a:t>
            </a:r>
          </a:p>
        </p:txBody>
      </p:sp>
      <p:sp>
        <p:nvSpPr>
          <p:cNvPr id="350" name="TextBox 349">
            <a:extLst>
              <a:ext uri="{FF2B5EF4-FFF2-40B4-BE49-F238E27FC236}">
                <a16:creationId xmlns:a16="http://schemas.microsoft.com/office/drawing/2014/main" id="{6C193E02-B1B0-5341-BCC2-849CE64D8AB4}"/>
              </a:ext>
            </a:extLst>
          </p:cNvPr>
          <p:cNvSpPr txBox="1"/>
          <p:nvPr/>
        </p:nvSpPr>
        <p:spPr>
          <a:xfrm>
            <a:off x="4258301" y="8058137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3’</a:t>
            </a:r>
          </a:p>
        </p:txBody>
      </p:sp>
      <p:sp>
        <p:nvSpPr>
          <p:cNvPr id="351" name="TextBox 350">
            <a:extLst>
              <a:ext uri="{FF2B5EF4-FFF2-40B4-BE49-F238E27FC236}">
                <a16:creationId xmlns:a16="http://schemas.microsoft.com/office/drawing/2014/main" id="{8D792AEB-CD23-CA43-AD6B-A5D7BC159500}"/>
              </a:ext>
            </a:extLst>
          </p:cNvPr>
          <p:cNvSpPr txBox="1"/>
          <p:nvPr/>
        </p:nvSpPr>
        <p:spPr>
          <a:xfrm>
            <a:off x="5727798" y="8058137"/>
            <a:ext cx="817796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23nt</a:t>
            </a:r>
          </a:p>
        </p:txBody>
      </p:sp>
      <p:sp>
        <p:nvSpPr>
          <p:cNvPr id="352" name="TextBox 351">
            <a:extLst>
              <a:ext uri="{FF2B5EF4-FFF2-40B4-BE49-F238E27FC236}">
                <a16:creationId xmlns:a16="http://schemas.microsoft.com/office/drawing/2014/main" id="{D2CB933E-64F0-5C46-9F81-26235A8EC1F7}"/>
              </a:ext>
            </a:extLst>
          </p:cNvPr>
          <p:cNvSpPr txBox="1"/>
          <p:nvPr/>
        </p:nvSpPr>
        <p:spPr>
          <a:xfrm>
            <a:off x="1286957" y="8062176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RNA</a:t>
            </a:r>
          </a:p>
        </p:txBody>
      </p:sp>
      <p:cxnSp>
        <p:nvCxnSpPr>
          <p:cNvPr id="355" name="Straight Connector 354">
            <a:extLst>
              <a:ext uri="{FF2B5EF4-FFF2-40B4-BE49-F238E27FC236}">
                <a16:creationId xmlns:a16="http://schemas.microsoft.com/office/drawing/2014/main" id="{97E68106-DDBD-D947-A955-8A41DF522903}"/>
              </a:ext>
            </a:extLst>
          </p:cNvPr>
          <p:cNvCxnSpPr>
            <a:cxnSpLocks/>
          </p:cNvCxnSpPr>
          <p:nvPr/>
        </p:nvCxnSpPr>
        <p:spPr>
          <a:xfrm>
            <a:off x="7158584" y="8129164"/>
            <a:ext cx="129315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6" name="Straight Connector 355">
            <a:extLst>
              <a:ext uri="{FF2B5EF4-FFF2-40B4-BE49-F238E27FC236}">
                <a16:creationId xmlns:a16="http://schemas.microsoft.com/office/drawing/2014/main" id="{A7E715EC-7B99-FD48-B38E-1ACDC4312E90}"/>
              </a:ext>
            </a:extLst>
          </p:cNvPr>
          <p:cNvCxnSpPr>
            <a:cxnSpLocks/>
          </p:cNvCxnSpPr>
          <p:nvPr/>
        </p:nvCxnSpPr>
        <p:spPr>
          <a:xfrm>
            <a:off x="13523766" y="8163539"/>
            <a:ext cx="132549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8" name="TextBox 357">
            <a:extLst>
              <a:ext uri="{FF2B5EF4-FFF2-40B4-BE49-F238E27FC236}">
                <a16:creationId xmlns:a16="http://schemas.microsoft.com/office/drawing/2014/main" id="{1AE7548B-7EB5-484A-A9CB-F85AC4EA1F87}"/>
              </a:ext>
            </a:extLst>
          </p:cNvPr>
          <p:cNvSpPr txBox="1"/>
          <p:nvPr/>
        </p:nvSpPr>
        <p:spPr>
          <a:xfrm>
            <a:off x="14628433" y="7860567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sp>
        <p:nvSpPr>
          <p:cNvPr id="360" name="TextBox 359">
            <a:extLst>
              <a:ext uri="{FF2B5EF4-FFF2-40B4-BE49-F238E27FC236}">
                <a16:creationId xmlns:a16="http://schemas.microsoft.com/office/drawing/2014/main" id="{B5246DA5-919E-3D4A-9243-AF91447DDE8B}"/>
              </a:ext>
            </a:extLst>
          </p:cNvPr>
          <p:cNvSpPr txBox="1"/>
          <p:nvPr/>
        </p:nvSpPr>
        <p:spPr>
          <a:xfrm>
            <a:off x="7099818" y="7826192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367" name="TextBox 366">
            <a:extLst>
              <a:ext uri="{FF2B5EF4-FFF2-40B4-BE49-F238E27FC236}">
                <a16:creationId xmlns:a16="http://schemas.microsoft.com/office/drawing/2014/main" id="{E48140F2-A236-4447-94B5-82A2789905F9}"/>
              </a:ext>
            </a:extLst>
          </p:cNvPr>
          <p:cNvSpPr txBox="1"/>
          <p:nvPr/>
        </p:nvSpPr>
        <p:spPr>
          <a:xfrm>
            <a:off x="14753163" y="7954903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 err="1"/>
              <a:t>ssRNA</a:t>
            </a:r>
            <a:endParaRPr lang="en-US" sz="1700" dirty="0"/>
          </a:p>
        </p:txBody>
      </p:sp>
      <p:sp>
        <p:nvSpPr>
          <p:cNvPr id="368" name="TextBox 367">
            <a:extLst>
              <a:ext uri="{FF2B5EF4-FFF2-40B4-BE49-F238E27FC236}">
                <a16:creationId xmlns:a16="http://schemas.microsoft.com/office/drawing/2014/main" id="{16DE9B9D-D3E2-6A46-A7D5-318088F45124}"/>
              </a:ext>
            </a:extLst>
          </p:cNvPr>
          <p:cNvSpPr txBox="1"/>
          <p:nvPr/>
        </p:nvSpPr>
        <p:spPr>
          <a:xfrm>
            <a:off x="8477925" y="7902412"/>
            <a:ext cx="525624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tx2">
                    <a:lumMod val="60000"/>
                    <a:lumOff val="40000"/>
                  </a:schemeClr>
                </a:solidFill>
                <a:latin typeface="Courier" pitchFamily="2" charset="0"/>
              </a:rPr>
              <a:t>CCGGCUUGCAAACUCUCGCUCUA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</a:t>
            </a:r>
          </a:p>
        </p:txBody>
      </p:sp>
      <p:sp>
        <p:nvSpPr>
          <p:cNvPr id="369" name="TextBox 368">
            <a:extLst>
              <a:ext uri="{FF2B5EF4-FFF2-40B4-BE49-F238E27FC236}">
                <a16:creationId xmlns:a16="http://schemas.microsoft.com/office/drawing/2014/main" id="{E3F57ABB-5040-0A40-93EF-492EE661B591}"/>
              </a:ext>
            </a:extLst>
          </p:cNvPr>
          <p:cNvSpPr txBox="1"/>
          <p:nvPr/>
        </p:nvSpPr>
        <p:spPr>
          <a:xfrm>
            <a:off x="8484704" y="8448938"/>
            <a:ext cx="4955630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4">
                    <a:lumMod val="75000"/>
                  </a:schemeClr>
                </a:solidFill>
                <a:latin typeface="Courier" pitchFamily="2" charset="0"/>
              </a:rPr>
              <a:t>GGCCGAACGUUUGAGAGCGAGAU</a:t>
            </a:r>
          </a:p>
        </p:txBody>
      </p:sp>
      <p:cxnSp>
        <p:nvCxnSpPr>
          <p:cNvPr id="371" name="Straight Connector 370">
            <a:extLst>
              <a:ext uri="{FF2B5EF4-FFF2-40B4-BE49-F238E27FC236}">
                <a16:creationId xmlns:a16="http://schemas.microsoft.com/office/drawing/2014/main" id="{72AE64D9-128E-C44E-A835-011E7868A841}"/>
              </a:ext>
            </a:extLst>
          </p:cNvPr>
          <p:cNvCxnSpPr>
            <a:cxnSpLocks/>
          </p:cNvCxnSpPr>
          <p:nvPr/>
        </p:nvCxnSpPr>
        <p:spPr>
          <a:xfrm>
            <a:off x="8179538" y="8699398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2" name="TextBox 371">
            <a:extLst>
              <a:ext uri="{FF2B5EF4-FFF2-40B4-BE49-F238E27FC236}">
                <a16:creationId xmlns:a16="http://schemas.microsoft.com/office/drawing/2014/main" id="{40B93F7C-DD30-E746-8B3C-012FFA7585E7}"/>
              </a:ext>
            </a:extLst>
          </p:cNvPr>
          <p:cNvSpPr txBox="1"/>
          <p:nvPr/>
        </p:nvSpPr>
        <p:spPr>
          <a:xfrm>
            <a:off x="8247521" y="8398477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cxnSp>
        <p:nvCxnSpPr>
          <p:cNvPr id="373" name="Straight Connector 372">
            <a:extLst>
              <a:ext uri="{FF2B5EF4-FFF2-40B4-BE49-F238E27FC236}">
                <a16:creationId xmlns:a16="http://schemas.microsoft.com/office/drawing/2014/main" id="{62943F8D-49F0-0E48-9C51-726319B19C58}"/>
              </a:ext>
            </a:extLst>
          </p:cNvPr>
          <p:cNvCxnSpPr>
            <a:cxnSpLocks/>
          </p:cNvCxnSpPr>
          <p:nvPr/>
        </p:nvCxnSpPr>
        <p:spPr>
          <a:xfrm>
            <a:off x="13325583" y="8696407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4" name="TextBox 373">
            <a:extLst>
              <a:ext uri="{FF2B5EF4-FFF2-40B4-BE49-F238E27FC236}">
                <a16:creationId xmlns:a16="http://schemas.microsoft.com/office/drawing/2014/main" id="{BC5D305E-6017-8E40-BA42-98A50694F3CD}"/>
              </a:ext>
            </a:extLst>
          </p:cNvPr>
          <p:cNvSpPr txBox="1"/>
          <p:nvPr/>
        </p:nvSpPr>
        <p:spPr>
          <a:xfrm>
            <a:off x="13253552" y="8398477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375" name="TextBox 374">
            <a:extLst>
              <a:ext uri="{FF2B5EF4-FFF2-40B4-BE49-F238E27FC236}">
                <a16:creationId xmlns:a16="http://schemas.microsoft.com/office/drawing/2014/main" id="{07858232-9073-3F44-8364-2948E747D433}"/>
              </a:ext>
            </a:extLst>
          </p:cNvPr>
          <p:cNvSpPr txBox="1"/>
          <p:nvPr/>
        </p:nvSpPr>
        <p:spPr>
          <a:xfrm>
            <a:off x="7362753" y="8514498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gRNA</a:t>
            </a:r>
          </a:p>
        </p:txBody>
      </p:sp>
      <p:cxnSp>
        <p:nvCxnSpPr>
          <p:cNvPr id="376" name="Straight Arrow Connector 375">
            <a:extLst>
              <a:ext uri="{FF2B5EF4-FFF2-40B4-BE49-F238E27FC236}">
                <a16:creationId xmlns:a16="http://schemas.microsoft.com/office/drawing/2014/main" id="{580FB056-D515-934E-9242-1D0A961E75E4}"/>
              </a:ext>
            </a:extLst>
          </p:cNvPr>
          <p:cNvCxnSpPr>
            <a:cxnSpLocks/>
          </p:cNvCxnSpPr>
          <p:nvPr/>
        </p:nvCxnSpPr>
        <p:spPr>
          <a:xfrm flipV="1">
            <a:off x="13335205" y="7552924"/>
            <a:ext cx="0" cy="408949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7" name="TextBox 376">
            <a:extLst>
              <a:ext uri="{FF2B5EF4-FFF2-40B4-BE49-F238E27FC236}">
                <a16:creationId xmlns:a16="http://schemas.microsoft.com/office/drawing/2014/main" id="{2314C2DD-F23F-EB4D-9DC7-2D0F389811A4}"/>
              </a:ext>
            </a:extLst>
          </p:cNvPr>
          <p:cNvSpPr txBox="1"/>
          <p:nvPr/>
        </p:nvSpPr>
        <p:spPr>
          <a:xfrm>
            <a:off x="12519929" y="7219870"/>
            <a:ext cx="169038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rgbClr val="FF0000"/>
                </a:solidFill>
              </a:rPr>
              <a:t>PFS site</a:t>
            </a:r>
          </a:p>
        </p:txBody>
      </p:sp>
      <p:grpSp>
        <p:nvGrpSpPr>
          <p:cNvPr id="378" name="Group 377">
            <a:extLst>
              <a:ext uri="{FF2B5EF4-FFF2-40B4-BE49-F238E27FC236}">
                <a16:creationId xmlns:a16="http://schemas.microsoft.com/office/drawing/2014/main" id="{93792F88-6429-1C46-8B4D-E90EE656E933}"/>
              </a:ext>
            </a:extLst>
          </p:cNvPr>
          <p:cNvGrpSpPr/>
          <p:nvPr/>
        </p:nvGrpSpPr>
        <p:grpSpPr>
          <a:xfrm>
            <a:off x="8676060" y="8329926"/>
            <a:ext cx="4472195" cy="185269"/>
            <a:chOff x="2340845" y="2602325"/>
            <a:chExt cx="4192684" cy="173689"/>
          </a:xfrm>
        </p:grpSpPr>
        <p:cxnSp>
          <p:nvCxnSpPr>
            <p:cNvPr id="379" name="Straight Connector 378">
              <a:extLst>
                <a:ext uri="{FF2B5EF4-FFF2-40B4-BE49-F238E27FC236}">
                  <a16:creationId xmlns:a16="http://schemas.microsoft.com/office/drawing/2014/main" id="{CDBB3FD6-2813-944B-A978-3D6EC740AE92}"/>
                </a:ext>
              </a:extLst>
            </p:cNvPr>
            <p:cNvCxnSpPr>
              <a:cxnSpLocks/>
            </p:cNvCxnSpPr>
            <p:nvPr/>
          </p:nvCxnSpPr>
          <p:spPr>
            <a:xfrm>
              <a:off x="539843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0" name="Straight Connector 379">
              <a:extLst>
                <a:ext uri="{FF2B5EF4-FFF2-40B4-BE49-F238E27FC236}">
                  <a16:creationId xmlns:a16="http://schemas.microsoft.com/office/drawing/2014/main" id="{0F80FAB5-911D-9E49-859D-B9F3B5194AD6}"/>
                </a:ext>
              </a:extLst>
            </p:cNvPr>
            <p:cNvCxnSpPr>
              <a:cxnSpLocks/>
            </p:cNvCxnSpPr>
            <p:nvPr/>
          </p:nvCxnSpPr>
          <p:spPr>
            <a:xfrm>
              <a:off x="558916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1" name="Straight Connector 380">
              <a:extLst>
                <a:ext uri="{FF2B5EF4-FFF2-40B4-BE49-F238E27FC236}">
                  <a16:creationId xmlns:a16="http://schemas.microsoft.com/office/drawing/2014/main" id="{16E28B98-CE70-F442-A028-BB298A51D3BD}"/>
                </a:ext>
              </a:extLst>
            </p:cNvPr>
            <p:cNvCxnSpPr>
              <a:cxnSpLocks/>
            </p:cNvCxnSpPr>
            <p:nvPr/>
          </p:nvCxnSpPr>
          <p:spPr>
            <a:xfrm>
              <a:off x="520770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2" name="Straight Connector 381">
              <a:extLst>
                <a:ext uri="{FF2B5EF4-FFF2-40B4-BE49-F238E27FC236}">
                  <a16:creationId xmlns:a16="http://schemas.microsoft.com/office/drawing/2014/main" id="{1EF2DAB6-8634-394F-ACC2-92E3C458CF2D}"/>
                </a:ext>
              </a:extLst>
            </p:cNvPr>
            <p:cNvCxnSpPr>
              <a:cxnSpLocks/>
            </p:cNvCxnSpPr>
            <p:nvPr/>
          </p:nvCxnSpPr>
          <p:spPr>
            <a:xfrm>
              <a:off x="501698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3" name="Straight Connector 382">
              <a:extLst>
                <a:ext uri="{FF2B5EF4-FFF2-40B4-BE49-F238E27FC236}">
                  <a16:creationId xmlns:a16="http://schemas.microsoft.com/office/drawing/2014/main" id="{3ABB3FCC-B954-5343-8BA2-4F39252ED698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2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4" name="Straight Connector 383">
              <a:extLst>
                <a:ext uri="{FF2B5EF4-FFF2-40B4-BE49-F238E27FC236}">
                  <a16:creationId xmlns:a16="http://schemas.microsoft.com/office/drawing/2014/main" id="{C1A7B543-ECF7-8140-AB57-BC1712E2C032}"/>
                </a:ext>
              </a:extLst>
            </p:cNvPr>
            <p:cNvCxnSpPr>
              <a:cxnSpLocks/>
            </p:cNvCxnSpPr>
            <p:nvPr/>
          </p:nvCxnSpPr>
          <p:spPr>
            <a:xfrm>
              <a:off x="482625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5" name="Straight Connector 384">
              <a:extLst>
                <a:ext uri="{FF2B5EF4-FFF2-40B4-BE49-F238E27FC236}">
                  <a16:creationId xmlns:a16="http://schemas.microsoft.com/office/drawing/2014/main" id="{84C42AF8-4CB3-9144-A342-C6457223E96F}"/>
                </a:ext>
              </a:extLst>
            </p:cNvPr>
            <p:cNvCxnSpPr>
              <a:cxnSpLocks/>
            </p:cNvCxnSpPr>
            <p:nvPr/>
          </p:nvCxnSpPr>
          <p:spPr>
            <a:xfrm>
              <a:off x="444480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6" name="Straight Connector 385">
              <a:extLst>
                <a:ext uri="{FF2B5EF4-FFF2-40B4-BE49-F238E27FC236}">
                  <a16:creationId xmlns:a16="http://schemas.microsoft.com/office/drawing/2014/main" id="{E84E184F-A1C1-2842-842D-9FD12120F7FF}"/>
                </a:ext>
              </a:extLst>
            </p:cNvPr>
            <p:cNvCxnSpPr>
              <a:cxnSpLocks/>
            </p:cNvCxnSpPr>
            <p:nvPr/>
          </p:nvCxnSpPr>
          <p:spPr>
            <a:xfrm>
              <a:off x="425407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7" name="Straight Connector 386">
              <a:extLst>
                <a:ext uri="{FF2B5EF4-FFF2-40B4-BE49-F238E27FC236}">
                  <a16:creationId xmlns:a16="http://schemas.microsoft.com/office/drawing/2014/main" id="{DAC3A641-AF0E-2B43-9CD9-DBE1ED2E69F4}"/>
                </a:ext>
              </a:extLst>
            </p:cNvPr>
            <p:cNvCxnSpPr>
              <a:cxnSpLocks/>
            </p:cNvCxnSpPr>
            <p:nvPr/>
          </p:nvCxnSpPr>
          <p:spPr>
            <a:xfrm>
              <a:off x="387261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8" name="Straight Connector 387">
              <a:extLst>
                <a:ext uri="{FF2B5EF4-FFF2-40B4-BE49-F238E27FC236}">
                  <a16:creationId xmlns:a16="http://schemas.microsoft.com/office/drawing/2014/main" id="{BCF30F37-2F51-2F4D-B5DF-F05B7DB03FE0}"/>
                </a:ext>
              </a:extLst>
            </p:cNvPr>
            <p:cNvCxnSpPr>
              <a:cxnSpLocks/>
            </p:cNvCxnSpPr>
            <p:nvPr/>
          </p:nvCxnSpPr>
          <p:spPr>
            <a:xfrm>
              <a:off x="406334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9" name="Straight Connector 388">
              <a:extLst>
                <a:ext uri="{FF2B5EF4-FFF2-40B4-BE49-F238E27FC236}">
                  <a16:creationId xmlns:a16="http://schemas.microsoft.com/office/drawing/2014/main" id="{C7A83066-D007-EF48-961B-94C90AEDFE2A}"/>
                </a:ext>
              </a:extLst>
            </p:cNvPr>
            <p:cNvCxnSpPr>
              <a:cxnSpLocks/>
            </p:cNvCxnSpPr>
            <p:nvPr/>
          </p:nvCxnSpPr>
          <p:spPr>
            <a:xfrm>
              <a:off x="368189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0" name="Straight Connector 389">
              <a:extLst>
                <a:ext uri="{FF2B5EF4-FFF2-40B4-BE49-F238E27FC236}">
                  <a16:creationId xmlns:a16="http://schemas.microsoft.com/office/drawing/2014/main" id="{EF984C6C-68F8-0E4D-B714-4E06B6409AE7}"/>
                </a:ext>
              </a:extLst>
            </p:cNvPr>
            <p:cNvCxnSpPr>
              <a:cxnSpLocks/>
            </p:cNvCxnSpPr>
            <p:nvPr/>
          </p:nvCxnSpPr>
          <p:spPr>
            <a:xfrm>
              <a:off x="349116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1" name="Straight Connector 390">
              <a:extLst>
                <a:ext uri="{FF2B5EF4-FFF2-40B4-BE49-F238E27FC236}">
                  <a16:creationId xmlns:a16="http://schemas.microsoft.com/office/drawing/2014/main" id="{20A78BC0-C792-2848-A873-7DDEBF4F4CCE}"/>
                </a:ext>
              </a:extLst>
            </p:cNvPr>
            <p:cNvCxnSpPr>
              <a:cxnSpLocks/>
            </p:cNvCxnSpPr>
            <p:nvPr/>
          </p:nvCxnSpPr>
          <p:spPr>
            <a:xfrm>
              <a:off x="310971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2" name="Straight Connector 391">
              <a:extLst>
                <a:ext uri="{FF2B5EF4-FFF2-40B4-BE49-F238E27FC236}">
                  <a16:creationId xmlns:a16="http://schemas.microsoft.com/office/drawing/2014/main" id="{A9F0CFEA-20DB-A94B-8D6C-A3651FBDF09D}"/>
                </a:ext>
              </a:extLst>
            </p:cNvPr>
            <p:cNvCxnSpPr>
              <a:cxnSpLocks/>
            </p:cNvCxnSpPr>
            <p:nvPr/>
          </p:nvCxnSpPr>
          <p:spPr>
            <a:xfrm>
              <a:off x="330043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3" name="Straight Connector 392">
              <a:extLst>
                <a:ext uri="{FF2B5EF4-FFF2-40B4-BE49-F238E27FC236}">
                  <a16:creationId xmlns:a16="http://schemas.microsoft.com/office/drawing/2014/main" id="{B4665113-55A0-9B43-8597-DADF9D6E3454}"/>
                </a:ext>
              </a:extLst>
            </p:cNvPr>
            <p:cNvCxnSpPr>
              <a:cxnSpLocks/>
            </p:cNvCxnSpPr>
            <p:nvPr/>
          </p:nvCxnSpPr>
          <p:spPr>
            <a:xfrm>
              <a:off x="291898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4" name="Straight Connector 393">
              <a:extLst>
                <a:ext uri="{FF2B5EF4-FFF2-40B4-BE49-F238E27FC236}">
                  <a16:creationId xmlns:a16="http://schemas.microsoft.com/office/drawing/2014/main" id="{BE1D36A5-0BE2-4142-B84D-2297A06EDC11}"/>
                </a:ext>
              </a:extLst>
            </p:cNvPr>
            <p:cNvCxnSpPr>
              <a:cxnSpLocks/>
            </p:cNvCxnSpPr>
            <p:nvPr/>
          </p:nvCxnSpPr>
          <p:spPr>
            <a:xfrm>
              <a:off x="272825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5" name="Straight Connector 394">
              <a:extLst>
                <a:ext uri="{FF2B5EF4-FFF2-40B4-BE49-F238E27FC236}">
                  <a16:creationId xmlns:a16="http://schemas.microsoft.com/office/drawing/2014/main" id="{5E7BE029-514D-E840-85B9-6B46109EDE23}"/>
                </a:ext>
              </a:extLst>
            </p:cNvPr>
            <p:cNvCxnSpPr>
              <a:cxnSpLocks/>
            </p:cNvCxnSpPr>
            <p:nvPr/>
          </p:nvCxnSpPr>
          <p:spPr>
            <a:xfrm>
              <a:off x="253753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6" name="Straight Connector 395">
              <a:extLst>
                <a:ext uri="{FF2B5EF4-FFF2-40B4-BE49-F238E27FC236}">
                  <a16:creationId xmlns:a16="http://schemas.microsoft.com/office/drawing/2014/main" id="{B5F19C3B-9881-8944-9ACE-F61E14D94657}"/>
                </a:ext>
              </a:extLst>
            </p:cNvPr>
            <p:cNvCxnSpPr>
              <a:cxnSpLocks/>
            </p:cNvCxnSpPr>
            <p:nvPr/>
          </p:nvCxnSpPr>
          <p:spPr>
            <a:xfrm>
              <a:off x="616134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7" name="Straight Connector 396">
              <a:extLst>
                <a:ext uri="{FF2B5EF4-FFF2-40B4-BE49-F238E27FC236}">
                  <a16:creationId xmlns:a16="http://schemas.microsoft.com/office/drawing/2014/main" id="{B938A171-DB13-E249-A6E8-44DB41CCE570}"/>
                </a:ext>
              </a:extLst>
            </p:cNvPr>
            <p:cNvCxnSpPr>
              <a:cxnSpLocks/>
            </p:cNvCxnSpPr>
            <p:nvPr/>
          </p:nvCxnSpPr>
          <p:spPr>
            <a:xfrm>
              <a:off x="597061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8" name="Straight Connector 397">
              <a:extLst>
                <a:ext uri="{FF2B5EF4-FFF2-40B4-BE49-F238E27FC236}">
                  <a16:creationId xmlns:a16="http://schemas.microsoft.com/office/drawing/2014/main" id="{B4B2452F-8070-8745-B840-AC7D57E24425}"/>
                </a:ext>
              </a:extLst>
            </p:cNvPr>
            <p:cNvCxnSpPr>
              <a:cxnSpLocks/>
            </p:cNvCxnSpPr>
            <p:nvPr/>
          </p:nvCxnSpPr>
          <p:spPr>
            <a:xfrm>
              <a:off x="577988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1" name="Straight Connector 400">
              <a:extLst>
                <a:ext uri="{FF2B5EF4-FFF2-40B4-BE49-F238E27FC236}">
                  <a16:creationId xmlns:a16="http://schemas.microsoft.com/office/drawing/2014/main" id="{A31E0C4E-1EEA-CA4B-B6E2-DB4D0737EF13}"/>
                </a:ext>
              </a:extLst>
            </p:cNvPr>
            <p:cNvCxnSpPr>
              <a:cxnSpLocks/>
            </p:cNvCxnSpPr>
            <p:nvPr/>
          </p:nvCxnSpPr>
          <p:spPr>
            <a:xfrm>
              <a:off x="6347246" y="2605640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>
              <a:extLst>
                <a:ext uri="{FF2B5EF4-FFF2-40B4-BE49-F238E27FC236}">
                  <a16:creationId xmlns:a16="http://schemas.microsoft.com/office/drawing/2014/main" id="{2CD5DA1D-F030-FF45-B776-97065592BC55}"/>
                </a:ext>
              </a:extLst>
            </p:cNvPr>
            <p:cNvCxnSpPr>
              <a:cxnSpLocks/>
            </p:cNvCxnSpPr>
            <p:nvPr/>
          </p:nvCxnSpPr>
          <p:spPr>
            <a:xfrm>
              <a:off x="6533529" y="2607449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2" name="Straight Connector 171">
              <a:extLst>
                <a:ext uri="{FF2B5EF4-FFF2-40B4-BE49-F238E27FC236}">
                  <a16:creationId xmlns:a16="http://schemas.microsoft.com/office/drawing/2014/main" id="{F826B130-7CFE-8541-8636-B88730AE8E05}"/>
                </a:ext>
              </a:extLst>
            </p:cNvPr>
            <p:cNvCxnSpPr>
              <a:cxnSpLocks/>
            </p:cNvCxnSpPr>
            <p:nvPr/>
          </p:nvCxnSpPr>
          <p:spPr>
            <a:xfrm>
              <a:off x="2340845" y="260679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02" name="TextBox 401">
            <a:extLst>
              <a:ext uri="{FF2B5EF4-FFF2-40B4-BE49-F238E27FC236}">
                <a16:creationId xmlns:a16="http://schemas.microsoft.com/office/drawing/2014/main" id="{D3B4F8E6-9BDE-F648-82ED-F3792273EB1D}"/>
              </a:ext>
            </a:extLst>
          </p:cNvPr>
          <p:cNvSpPr txBox="1"/>
          <p:nvPr/>
        </p:nvSpPr>
        <p:spPr>
          <a:xfrm>
            <a:off x="10391462" y="8880611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4">
                    <a:lumMod val="75000"/>
                  </a:schemeClr>
                </a:solidFill>
              </a:rPr>
              <a:t>Spacer</a:t>
            </a:r>
          </a:p>
        </p:txBody>
      </p:sp>
      <p:sp>
        <p:nvSpPr>
          <p:cNvPr id="403" name="TextBox 402">
            <a:extLst>
              <a:ext uri="{FF2B5EF4-FFF2-40B4-BE49-F238E27FC236}">
                <a16:creationId xmlns:a16="http://schemas.microsoft.com/office/drawing/2014/main" id="{65410C1B-EBE6-AC4B-8541-2EB35427FC35}"/>
              </a:ext>
            </a:extLst>
          </p:cNvPr>
          <p:cNvSpPr txBox="1"/>
          <p:nvPr/>
        </p:nvSpPr>
        <p:spPr>
          <a:xfrm>
            <a:off x="10173986" y="7613393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Protospacer</a:t>
            </a:r>
          </a:p>
        </p:txBody>
      </p:sp>
      <p:sp>
        <p:nvSpPr>
          <p:cNvPr id="404" name="TextBox 403">
            <a:extLst>
              <a:ext uri="{FF2B5EF4-FFF2-40B4-BE49-F238E27FC236}">
                <a16:creationId xmlns:a16="http://schemas.microsoft.com/office/drawing/2014/main" id="{C40BF58E-7250-EE4E-A607-09F511CC8660}"/>
              </a:ext>
            </a:extLst>
          </p:cNvPr>
          <p:cNvSpPr txBox="1"/>
          <p:nvPr/>
        </p:nvSpPr>
        <p:spPr>
          <a:xfrm>
            <a:off x="11987751" y="4366261"/>
            <a:ext cx="169038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Cut site</a:t>
            </a:r>
          </a:p>
        </p:txBody>
      </p:sp>
      <p:sp>
        <p:nvSpPr>
          <p:cNvPr id="405" name="TextBox 404">
            <a:extLst>
              <a:ext uri="{FF2B5EF4-FFF2-40B4-BE49-F238E27FC236}">
                <a16:creationId xmlns:a16="http://schemas.microsoft.com/office/drawing/2014/main" id="{DDBB0982-FDD7-4246-8022-018090A91937}"/>
              </a:ext>
            </a:extLst>
          </p:cNvPr>
          <p:cNvSpPr txBox="1"/>
          <p:nvPr/>
        </p:nvSpPr>
        <p:spPr>
          <a:xfrm>
            <a:off x="13031699" y="6410854"/>
            <a:ext cx="169038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Cut site</a:t>
            </a:r>
          </a:p>
        </p:txBody>
      </p:sp>
      <p:sp>
        <p:nvSpPr>
          <p:cNvPr id="170" name="TextBox 169">
            <a:extLst>
              <a:ext uri="{FF2B5EF4-FFF2-40B4-BE49-F238E27FC236}">
                <a16:creationId xmlns:a16="http://schemas.microsoft.com/office/drawing/2014/main" id="{638401CA-D037-EC40-ADA9-77129A186577}"/>
              </a:ext>
            </a:extLst>
          </p:cNvPr>
          <p:cNvSpPr txBox="1"/>
          <p:nvPr/>
        </p:nvSpPr>
        <p:spPr>
          <a:xfrm>
            <a:off x="8247187" y="4636648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171" name="TextBox 170">
            <a:extLst>
              <a:ext uri="{FF2B5EF4-FFF2-40B4-BE49-F238E27FC236}">
                <a16:creationId xmlns:a16="http://schemas.microsoft.com/office/drawing/2014/main" id="{352E8CF6-56A2-7542-91A9-A32D46221287}"/>
              </a:ext>
            </a:extLst>
          </p:cNvPr>
          <p:cNvSpPr txBox="1"/>
          <p:nvPr/>
        </p:nvSpPr>
        <p:spPr>
          <a:xfrm>
            <a:off x="13059539" y="7768973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PFS</a:t>
            </a:r>
          </a:p>
        </p:txBody>
      </p:sp>
    </p:spTree>
    <p:extLst>
      <p:ext uri="{BB962C8B-B14F-4D97-AF65-F5344CB8AC3E}">
        <p14:creationId xmlns:p14="http://schemas.microsoft.com/office/powerpoint/2010/main" val="35297539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305</TotalTime>
  <Words>101</Words>
  <Application>Microsoft Macintosh PowerPoint</Application>
  <PresentationFormat>Custom</PresentationFormat>
  <Paragraphs>68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99</cp:revision>
  <cp:lastPrinted>2020-07-10T20:40:32Z</cp:lastPrinted>
  <dcterms:created xsi:type="dcterms:W3CDTF">2020-05-07T13:53:30Z</dcterms:created>
  <dcterms:modified xsi:type="dcterms:W3CDTF">2022-07-05T23:19:29Z</dcterms:modified>
</cp:coreProperties>
</file>

<file path=docProps/thumbnail.jpeg>
</file>